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97" r:id="rId4"/>
    <p:sldId id="267" r:id="rId5"/>
    <p:sldId id="310" r:id="rId6"/>
    <p:sldId id="314" r:id="rId7"/>
    <p:sldId id="309" r:id="rId8"/>
    <p:sldId id="293" r:id="rId9"/>
    <p:sldId id="257" r:id="rId10"/>
    <p:sldId id="311" r:id="rId11"/>
    <p:sldId id="298" r:id="rId12"/>
    <p:sldId id="312" r:id="rId13"/>
    <p:sldId id="299" r:id="rId14"/>
    <p:sldId id="313" r:id="rId15"/>
    <p:sldId id="274" r:id="rId16"/>
  </p:sldIdLst>
  <p:sldSz cx="7199313" cy="5400675"/>
  <p:notesSz cx="7559675" cy="10691813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0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449165F3-9A8C-444F-B100-63F4526CE08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104D99F-A4E9-4A95-8D01-B15B626F424A}" type="slidenum">
              <a:rPr lang="hu-HU" altLang="hu-HU"/>
              <a:pPr/>
              <a:t>1</a:t>
            </a:fld>
            <a:endParaRPr lang="hu-HU" altLang="hu-HU"/>
          </a:p>
        </p:txBody>
      </p:sp>
      <p:sp>
        <p:nvSpPr>
          <p:cNvPr id="40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B0672CA-8D7E-4E38-A85B-98A291262921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ln/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17251F5-9E34-4FEA-9C29-9903A65AF4FD}" type="slidenum">
              <a:rPr lang="hu-HU" altLang="hu-HU"/>
              <a:pPr/>
              <a:t>11</a:t>
            </a:fld>
            <a:endParaRPr lang="hu-HU" altLang="hu-HU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BB9ED1E-79E7-4DBB-ADF1-8B74EF171325}" type="slidenum">
              <a:rPr lang="hu-HU" altLang="hu-HU"/>
              <a:pPr/>
              <a:t>12</a:t>
            </a:fld>
            <a:endParaRPr lang="hu-HU" altLang="hu-HU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772EA2-2D3C-4D92-ADD5-26D7F2B8459E}" type="slidenum">
              <a:rPr lang="hu-HU" altLang="hu-HU"/>
              <a:pPr/>
              <a:t>13</a:t>
            </a:fld>
            <a:endParaRPr lang="hu-HU" altLang="hu-HU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A351C31-8C48-42D9-918C-A0DC9DABFD75}" type="slidenum">
              <a:rPr lang="hu-HU" altLang="hu-HU"/>
              <a:pPr/>
              <a:t>14</a:t>
            </a:fld>
            <a:endParaRPr lang="hu-HU" altLang="hu-HU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DC03BC1-6896-4C6F-AC64-DDFBDD28B459}" type="slidenum">
              <a:rPr lang="hu-HU" altLang="hu-HU"/>
              <a:pPr/>
              <a:t>15</a:t>
            </a:fld>
            <a:endParaRPr lang="hu-HU" altLang="hu-HU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0123F68-E640-4980-A6E2-1C06E63CE69D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6148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CD42501-102C-4F44-B428-54B1404082FC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8196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DA3D981-7895-43F3-AE0A-30FF6ADF9B59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76D6135-5329-462B-947D-D0FBD7D5A150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1A3D64A-0807-49FC-931C-91AF5BE76460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5C8DD6C-C00B-4F43-BCEC-D7262D1C10E8}" type="slidenum">
              <a:rPr lang="hu-HU" altLang="hu-HU"/>
              <a:pPr/>
              <a:t>7</a:t>
            </a:fld>
            <a:endParaRPr lang="hu-HU" altLang="hu-HU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16388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45E6654-DA38-4C61-9390-E9A6CAEE6AD4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ln/>
        </p:spPr>
      </p:sp>
      <p:sp>
        <p:nvSpPr>
          <p:cNvPr id="18436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E93983-E710-4681-8A3D-511B5C6429EF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00113" y="884238"/>
            <a:ext cx="5399087" cy="1879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00113" y="2836863"/>
            <a:ext cx="5399087" cy="13033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E231F-E6C1-47E6-9E0B-007BF56D3CA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6F46-6365-4DFB-8344-02A6F07EAB6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5219700" y="214313"/>
            <a:ext cx="1619250" cy="46116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60363" y="214313"/>
            <a:ext cx="4706937" cy="46116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4ECFE-41D9-4209-97F3-93AFE57714D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A0844-A725-40DD-B8F2-0ACAC40C7D0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0538" y="1346200"/>
            <a:ext cx="6210300" cy="2246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0538" y="3614738"/>
            <a:ext cx="6210300" cy="1181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566C2-0CAF-4CDA-A420-C73130DCBA2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60363" y="1263650"/>
            <a:ext cx="3162300" cy="35623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675063" y="1263650"/>
            <a:ext cx="3163887" cy="35623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A99DA-9E90-4515-865D-917D7EB197E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87338"/>
            <a:ext cx="6210300" cy="10445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5300" y="1323975"/>
            <a:ext cx="3046413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5300" y="1973263"/>
            <a:ext cx="3046413" cy="29003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644900" y="1323975"/>
            <a:ext cx="3060700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644900" y="1973263"/>
            <a:ext cx="3060700" cy="29003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DA133-BB78-40BF-B093-3DB80B9E3D7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D2FA4-1B90-45A6-8D25-D34E2C83901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DF747-A4AC-4705-A7C5-1AE38239098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360363"/>
            <a:ext cx="23225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60700" y="777875"/>
            <a:ext cx="3644900" cy="3836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95300" y="1620838"/>
            <a:ext cx="23225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0C2FC-C9B2-4B02-9E14-9F7D8679A0A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360363"/>
            <a:ext cx="23225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60700" y="777875"/>
            <a:ext cx="3644900" cy="3836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95300" y="1620838"/>
            <a:ext cx="23225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966C4-1DBC-4BA1-A257-BBD10086AEF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214313"/>
            <a:ext cx="6478587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263650"/>
            <a:ext cx="6478587" cy="356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28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Vázlatszöveg formátumának szerkesztése</a:t>
            </a:r>
          </a:p>
          <a:p>
            <a:pPr lvl="1"/>
            <a:r>
              <a:rPr lang="en-GB" altLang="hu-HU" smtClean="0"/>
              <a:t>Második vázlatszint</a:t>
            </a:r>
          </a:p>
          <a:p>
            <a:pPr lvl="2"/>
            <a:r>
              <a:rPr lang="en-GB" altLang="hu-HU" smtClean="0"/>
              <a:t>Harmadik vázlatszint</a:t>
            </a:r>
          </a:p>
          <a:p>
            <a:pPr lvl="3"/>
            <a:r>
              <a:rPr lang="en-GB" altLang="hu-HU" smtClean="0"/>
              <a:t>Negyedik vázlatszint</a:t>
            </a:r>
          </a:p>
          <a:p>
            <a:pPr lvl="4"/>
            <a:r>
              <a:rPr lang="en-GB" altLang="hu-HU" smtClean="0"/>
              <a:t>Ötödik vázlatszint</a:t>
            </a:r>
          </a:p>
          <a:p>
            <a:pPr lvl="4"/>
            <a:r>
              <a:rPr lang="en-GB" altLang="hu-HU" smtClean="0"/>
              <a:t>Hatodik vázlatszint</a:t>
            </a:r>
          </a:p>
          <a:p>
            <a:pPr lvl="4"/>
            <a:r>
              <a:rPr lang="en-GB" altLang="hu-HU" smtClean="0"/>
              <a:t>Hetedik vázlatszint</a:t>
            </a:r>
          </a:p>
          <a:p>
            <a:pPr lvl="4"/>
            <a:r>
              <a:rPr lang="en-GB" altLang="hu-HU" smtClean="0"/>
              <a:t>Nyolcadik vázlatszint</a:t>
            </a:r>
          </a:p>
          <a:p>
            <a:pPr lvl="4"/>
            <a:r>
              <a:rPr lang="en-GB" altLang="hu-HU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60363" y="4919663"/>
            <a:ext cx="1676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462213" y="4919663"/>
            <a:ext cx="22812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162550" y="4919663"/>
            <a:ext cx="1676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B67B8B05-82F2-4A77-BD04-4F2F3F1C9C0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FFFFFF"/>
          </a:solidFill>
          <a:latin typeface="Arial" panose="020B0604020202020204" pitchFamily="34" charset="0"/>
        </a:defRPr>
      </a:lvl2pPr>
      <a:lvl3pPr algn="ctr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FFFFFF"/>
          </a:solidFill>
          <a:latin typeface="Arial" panose="020B0604020202020204" pitchFamily="34" charset="0"/>
        </a:defRPr>
      </a:lvl3pPr>
      <a:lvl4pPr algn="ctr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FFFFFF"/>
          </a:solidFill>
          <a:latin typeface="Arial" panose="020B0604020202020204" pitchFamily="34" charset="0"/>
        </a:defRPr>
      </a:lvl4pPr>
      <a:lvl5pPr algn="ctr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FFFFFF"/>
          </a:solidFill>
          <a:latin typeface="Arial" panose="020B0604020202020204" pitchFamily="34" charset="0"/>
        </a:defRPr>
      </a:lvl5pPr>
      <a:lvl6pPr marL="2514600" indent="-228600" algn="ctr" defTabSz="3587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FFFFFF"/>
          </a:solidFill>
          <a:latin typeface="Arial" panose="020B0604020202020204" pitchFamily="34" charset="0"/>
        </a:defRPr>
      </a:lvl6pPr>
      <a:lvl7pPr marL="2971800" indent="-228600" algn="ctr" defTabSz="3587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FFFFFF"/>
          </a:solidFill>
          <a:latin typeface="Arial" panose="020B0604020202020204" pitchFamily="34" charset="0"/>
        </a:defRPr>
      </a:lvl7pPr>
      <a:lvl8pPr marL="3429000" indent="-228600" algn="ctr" defTabSz="3587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FFFFFF"/>
          </a:solidFill>
          <a:latin typeface="Arial" panose="020B0604020202020204" pitchFamily="34" charset="0"/>
        </a:defRPr>
      </a:lvl8pPr>
      <a:lvl9pPr marL="3886200" indent="-228600" algn="ctr" defTabSz="3587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1013"/>
        </a:spcAft>
        <a:buClr>
          <a:srgbClr val="000000"/>
        </a:buClr>
        <a:buSzPct val="100000"/>
        <a:buFont typeface="Times New Roman" pitchFamily="18" charset="0"/>
        <a:defRPr sz="23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613"/>
        </a:spcAft>
        <a:buClr>
          <a:srgbClr val="000000"/>
        </a:buClr>
        <a:buSzPct val="100000"/>
        <a:buFont typeface="Times New Roman" pitchFamily="18" charset="0"/>
        <a:defRPr sz="17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200"/>
        </a:spcAft>
        <a:buClr>
          <a:srgbClr val="000000"/>
        </a:buClr>
        <a:buSzPct val="100000"/>
        <a:buFont typeface="Times New Roman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931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27138" y="782638"/>
            <a:ext cx="5688012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hu-HU" altLang="hu-HU" sz="1600" b="1" i="1" dirty="0" smtClean="0">
              <a:solidFill>
                <a:srgbClr val="FF3300"/>
              </a:solidFill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2000" b="1" i="1" dirty="0" smtClean="0">
                <a:solidFill>
                  <a:srgbClr val="FF3300"/>
                </a:solidFill>
                <a:latin typeface="Trebuchet MS" panose="020B0603020202020204" pitchFamily="34" charset="0"/>
              </a:rPr>
              <a:t>A honlapod a holnapod?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hu-HU" altLang="hu-HU" sz="2000" b="1" i="1" dirty="0" smtClean="0">
              <a:solidFill>
                <a:srgbClr val="FF3300"/>
              </a:solidFill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2000" b="1" i="1" dirty="0" smtClean="0">
                <a:solidFill>
                  <a:srgbClr val="FF3300"/>
                </a:solidFill>
                <a:latin typeface="Trebuchet MS" panose="020B0603020202020204" pitchFamily="34" charset="0"/>
              </a:rPr>
              <a:t>,illetve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hu-HU" altLang="hu-HU" sz="2000" b="1" i="1" dirty="0" smtClean="0">
              <a:solidFill>
                <a:srgbClr val="FF3300"/>
              </a:solidFill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Data is the </a:t>
            </a:r>
            <a:r>
              <a:rPr lang="hu-HU" altLang="hu-HU" sz="2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new</a:t>
            </a:r>
            <a:r>
              <a:rPr lang="hu-HU" altLang="hu-H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hu-HU" altLang="hu-HU" sz="2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Oil</a:t>
            </a:r>
            <a:r>
              <a:rPr lang="hu-HU" altLang="hu-H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?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2000" b="1" i="1" dirty="0" smtClean="0">
                <a:solidFill>
                  <a:srgbClr val="FF3300"/>
                </a:solidFill>
                <a:latin typeface="Trebuchet MS" panose="020B0603020202020204" pitchFamily="34" charset="0"/>
              </a:rPr>
              <a:t/>
            </a:r>
            <a:br>
              <a:rPr lang="hu-HU" altLang="hu-HU" sz="2000" b="1" i="1" dirty="0" smtClean="0">
                <a:solidFill>
                  <a:srgbClr val="FF3300"/>
                </a:solidFill>
                <a:latin typeface="Trebuchet MS" panose="020B0603020202020204" pitchFamily="34" charset="0"/>
              </a:rPr>
            </a:br>
            <a:r>
              <a:rPr lang="hu-HU" altLang="hu-HU" sz="2000" b="1" i="1" dirty="0" smtClean="0">
                <a:solidFill>
                  <a:srgbClr val="FF3300"/>
                </a:solidFill>
                <a:latin typeface="Trebuchet MS" panose="020B0603020202020204" pitchFamily="34" charset="0"/>
              </a:rPr>
              <a:t>Az Adat az új Olaj?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hu-HU" altLang="hu-HU" sz="2000" i="1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Joós Attila </a:t>
            </a:r>
            <a:br>
              <a:rPr lang="hu-HU" altLang="hu-HU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hu-HU" altLang="hu-HU" sz="2000" i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Webmark.Hu</a:t>
            </a:r>
            <a:endParaRPr lang="hu-HU" altLang="hu-HU" sz="2000" i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hu-HU" altLang="hu-HU" sz="2000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848350" y="312738"/>
            <a:ext cx="10826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Mi is ez?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9313" cy="539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23963" y="712788"/>
            <a:ext cx="5688012" cy="479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808663" y="312738"/>
            <a:ext cx="1141412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Push text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223963" y="755650"/>
            <a:ext cx="59070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altLang="hu-HU" sz="1400" b="1">
                <a:solidFill>
                  <a:srgbClr val="FF0000"/>
                </a:solidFill>
              </a:rPr>
              <a:t>Hogyan lépjünk a felhasználó felé? Ismerkedünk / kedvére teszünk!</a:t>
            </a:r>
          </a:p>
        </p:txBody>
      </p:sp>
      <p:pic>
        <p:nvPicPr>
          <p:cNvPr id="21511" name="Kép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1112838"/>
            <a:ext cx="4957762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931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27138" y="782638"/>
            <a:ext cx="5688012" cy="356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i="1">
                <a:solidFill>
                  <a:srgbClr val="FF3300"/>
                </a:solidFill>
                <a:latin typeface="Trebuchet MS" pitchFamily="34" charset="0"/>
              </a:rPr>
              <a:t>Nem vagyok Robot!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Úgy hisszük, hogy több: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 SPAM, mint a normál ember által írt levél? 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 robot által lekért oldal egy normál weboldalon, mint az ember által lekért?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 kiküldött üzenet automatikusan, mint ember által kézzel…?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az automatizált reklám, mint a kézi?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az automatizált gépi adatgyűjtés és elemzés, mint a kézi?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Valamint: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egyre több az automatikusan készült tartalom, (buyer persona)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 profilozás és a profilok egyesítésének kora is eljött… 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b="1">
                <a:solidFill>
                  <a:srgbClr val="FF3300"/>
                </a:solidFill>
                <a:latin typeface="Trebuchet MS" pitchFamily="34" charset="0"/>
              </a:rPr>
              <a:t>A sörétes puska és a távcsöves </a:t>
            </a:r>
            <a:br>
              <a:rPr lang="hu-HU" altLang="hu-HU" b="1">
                <a:solidFill>
                  <a:srgbClr val="FF3300"/>
                </a:solidFill>
                <a:latin typeface="Trebuchet MS" pitchFamily="34" charset="0"/>
              </a:rPr>
            </a:br>
            <a:r>
              <a:rPr lang="hu-HU" altLang="hu-HU" b="1">
                <a:solidFill>
                  <a:srgbClr val="FF3300"/>
                </a:solidFill>
                <a:latin typeface="Trebuchet MS" pitchFamily="34" charset="0"/>
              </a:rPr>
              <a:t>nem összekeverendő!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848350" y="312738"/>
            <a:ext cx="10826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R2D2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931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848350" y="312738"/>
            <a:ext cx="10826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Buyers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  <p:pic>
        <p:nvPicPr>
          <p:cNvPr id="25605" name="Kép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930275"/>
            <a:ext cx="61198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3"/>
            <a:ext cx="7199313" cy="5400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27138" y="684213"/>
            <a:ext cx="5688012" cy="356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600" i="1">
                <a:solidFill>
                  <a:srgbClr val="FF3300"/>
                </a:solidFill>
                <a:latin typeface="Trebuchet MS" pitchFamily="34" charset="0"/>
              </a:rPr>
              <a:t>Európai Adatvédelmi Törvény 2016. május / 2017 május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600" i="1">
              <a:solidFill>
                <a:schemeClr val="accent2"/>
              </a:solidFill>
              <a:latin typeface="Trebuchet MS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érzékeny adatok gyűjtése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nagy mennyiségű adat gyűjtése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profilozás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adatvédelmi tisztségviselő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hatásvizsgálat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incidensek kezelése – bejelentése – 72 órán belül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adatvédelmi bejelentés – nyilvántartásba vétel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adatok kiadása a felhasználóknak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adatok törlésének elvégzése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adatok hordozása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400">
                <a:solidFill>
                  <a:srgbClr val="333333"/>
                </a:solidFill>
                <a:latin typeface="Trebuchet MS" pitchFamily="34" charset="0"/>
              </a:rPr>
              <a:t> komoly büntetések – adatkezelő és adatfeldolgozó részére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40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848350" y="312738"/>
            <a:ext cx="10826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GDPR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931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848350" y="312738"/>
            <a:ext cx="10826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Standards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  <p:pic>
        <p:nvPicPr>
          <p:cNvPr id="29701" name="Kép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263" y="828675"/>
            <a:ext cx="611505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9313" cy="539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27138" y="782638"/>
            <a:ext cx="5688012" cy="479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808663" y="312738"/>
            <a:ext cx="1141412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Előadó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27138" y="782638"/>
            <a:ext cx="5688012" cy="356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b="1">
              <a:solidFill>
                <a:srgbClr val="FF3300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b="1">
              <a:solidFill>
                <a:srgbClr val="FF3300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b="1">
              <a:solidFill>
                <a:srgbClr val="FF3300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2400" b="1">
                <a:solidFill>
                  <a:srgbClr val="FF3300"/>
                </a:solidFill>
                <a:latin typeface="Trebuchet MS" pitchFamily="34" charset="0"/>
              </a:rPr>
              <a:t>Joós Attila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2400" b="1">
                <a:solidFill>
                  <a:srgbClr val="FF3300"/>
                </a:solidFill>
                <a:latin typeface="Trebuchet MS" pitchFamily="34" charset="0"/>
              </a:rPr>
              <a:t>ügyvezető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2400" b="1">
              <a:solidFill>
                <a:srgbClr val="FF3300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b="1">
              <a:solidFill>
                <a:srgbClr val="FF3300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b="1">
              <a:solidFill>
                <a:srgbClr val="FF3300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b="1">
                <a:solidFill>
                  <a:srgbClr val="FF3300"/>
                </a:solidFill>
                <a:latin typeface="Trebuchet MS" pitchFamily="34" charset="0"/>
              </a:rPr>
              <a:t>www.webmark.hu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b="1">
                <a:solidFill>
                  <a:srgbClr val="FF3300"/>
                </a:solidFill>
                <a:latin typeface="Trebuchet MS" pitchFamily="34" charset="0"/>
              </a:rPr>
              <a:t>Joos.attila@webmark.hu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b="1">
              <a:solidFill>
                <a:srgbClr val="FF3300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b="1">
              <a:solidFill>
                <a:srgbClr val="FF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931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28725" y="782638"/>
            <a:ext cx="5970588" cy="378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600" i="1">
              <a:solidFill>
                <a:schemeClr val="accent2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b="1">
                <a:solidFill>
                  <a:srgbClr val="FF33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 prezentációm tartalma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600">
              <a:solidFill>
                <a:srgbClr val="333333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60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Honnan - hová is „érkeztünk” a digitális korban?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600">
              <a:solidFill>
                <a:srgbClr val="0070C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600">
                <a:solidFill>
                  <a:srgbClr val="0070C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„Felhasználói élményt” érintő trendek (user experience)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600">
              <a:solidFill>
                <a:srgbClr val="333333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600">
                <a:solidFill>
                  <a:srgbClr val="7030A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Adatgyűjtés / automatizmusok – robotok és emberek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600">
              <a:solidFill>
                <a:srgbClr val="7030A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600">
                <a:solidFill>
                  <a:srgbClr val="7030A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Adatbiztonság - adatvédelmi alapelvek (GDPR)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600">
              <a:solidFill>
                <a:srgbClr val="333333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hu-HU" altLang="hu-HU" sz="1600" b="1">
                <a:solidFill>
                  <a:srgbClr val="7F7F7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hu-HU" sz="1600" b="1">
                <a:solidFill>
                  <a:srgbClr val="7F7F7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ntelligence is the ability to adapt to change</a:t>
            </a:r>
            <a:r>
              <a:rPr lang="hu-HU" altLang="hu-HU" sz="1600" b="1">
                <a:solidFill>
                  <a:srgbClr val="7F7F7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hu-HU" altLang="hu-HU" sz="1600" b="1">
                <a:latin typeface="Trebuchet MS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hu-HU" altLang="hu-HU" sz="1600" b="1"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hu-HU" sz="1600" b="1">
                <a:solidFill>
                  <a:srgbClr val="FF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Az intelligencia a változáshoz való alkalmazkodóképesség.</a:t>
            </a:r>
            <a:br>
              <a:rPr lang="hu-HU" altLang="hu-HU" sz="1600" b="1">
                <a:solidFill>
                  <a:srgbClr val="FF0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hu-HU" altLang="hu-HU" sz="1600" b="1" i="1">
                <a:solidFill>
                  <a:srgbClr val="FF33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Stephen Hawking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848350" y="312738"/>
            <a:ext cx="10826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Tartalom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3"/>
            <a:ext cx="7199313" cy="5400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227138" y="782638"/>
            <a:ext cx="5688012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hu-HU" altLang="hu-HU" sz="1600" i="1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Milyen trendeket élünk át … várhatunk …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hu-HU" altLang="hu-HU" sz="1600" i="1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Okos telefonok – okos eszközök száma egyre nő 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Dolgok Internete (</a:t>
            </a:r>
            <a:r>
              <a:rPr lang="hu-HU" altLang="hu-HU" sz="1400" dirty="0" err="1" smtClean="0">
                <a:solidFill>
                  <a:srgbClr val="333333"/>
                </a:solidFill>
                <a:latin typeface="Trebuchet MS" panose="020B0603020202020204" pitchFamily="34" charset="0"/>
              </a:rPr>
              <a:t>IoT</a:t>
            </a: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) elfogadottsága szintén nő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E-book olvasók </a:t>
            </a:r>
            <a:r>
              <a:rPr lang="hu-HU" altLang="hu-HU" sz="1400" dirty="0" err="1" smtClean="0">
                <a:solidFill>
                  <a:srgbClr val="333333"/>
                </a:solidFill>
                <a:latin typeface="Trebuchet MS" panose="020B0603020202020204" pitchFamily="34" charset="0"/>
              </a:rPr>
              <a:t>-szoftverek</a:t>
            </a: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elfogadottsága egyre nő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Asztali számítógépek és laptopok eladási számai csökkennek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A klasszikus értelemben vett magán- és vállalkozások tulajdonában lévő szerverszámítógépek száma csökken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Felhőszolgáltatások és virtuális szerverek elfogadottsága nő 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Mobil internet és állandó online jelenlét kialakul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Az adatok korát éljük – az adatok köré rendeződik minden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hu-HU" altLang="hu-HU" sz="1400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b="1" dirty="0" smtClean="0">
                <a:solidFill>
                  <a:srgbClr val="FF3300"/>
                </a:solidFill>
                <a:latin typeface="Trebuchet MS" panose="020B0603020202020204" pitchFamily="34" charset="0"/>
              </a:rPr>
              <a:t>Nem az eszköz lesz a lényeg, hanem a hatékony adatszerző és adatközlő megoldások…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848350" y="312738"/>
            <a:ext cx="10826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Trendek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13"/>
            <a:ext cx="7199313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227138" y="782638"/>
            <a:ext cx="5688012" cy="479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216025" y="782638"/>
            <a:ext cx="4962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altLang="hu-HU" sz="1400">
                <a:solidFill>
                  <a:srgbClr val="FF0000"/>
                </a:solidFill>
              </a:rPr>
              <a:t>A Szoftverek korát leváltotta és Beköszöntött az Adatok kora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391025" y="323850"/>
            <a:ext cx="2598738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Adat-farm</a:t>
            </a:r>
          </a:p>
        </p:txBody>
      </p:sp>
      <p:pic>
        <p:nvPicPr>
          <p:cNvPr id="9223" name="Kép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788" y="1123950"/>
            <a:ext cx="52197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13"/>
            <a:ext cx="7199313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27138" y="782638"/>
            <a:ext cx="5688012" cy="479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216025" y="782638"/>
            <a:ext cx="5230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altLang="hu-HU" sz="1400">
                <a:solidFill>
                  <a:srgbClr val="FF0000"/>
                </a:solidFill>
              </a:rPr>
              <a:t>Beköszöntött az Adatok kora … Adatok kerültek a középpontba </a:t>
            </a:r>
            <a:br>
              <a:rPr lang="hu-HU" altLang="hu-HU" sz="1400">
                <a:solidFill>
                  <a:srgbClr val="FF0000"/>
                </a:solidFill>
              </a:rPr>
            </a:br>
            <a:r>
              <a:rPr lang="hu-HU" altLang="hu-HU" sz="1400">
                <a:solidFill>
                  <a:srgbClr val="FF0000"/>
                </a:solidFill>
              </a:rPr>
              <a:t>– „befelhősödött” az Internet 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391025" y="323850"/>
            <a:ext cx="2598738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Topológia</a:t>
            </a:r>
          </a:p>
        </p:txBody>
      </p:sp>
      <p:pic>
        <p:nvPicPr>
          <p:cNvPr id="11271" name="Kép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388" y="1309688"/>
            <a:ext cx="56451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13"/>
            <a:ext cx="7199313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227138" y="782638"/>
            <a:ext cx="5688012" cy="479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4391025" y="323850"/>
            <a:ext cx="2598738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New Oil </a:t>
            </a:r>
          </a:p>
        </p:txBody>
      </p:sp>
      <p:pic>
        <p:nvPicPr>
          <p:cNvPr id="13318" name="Kép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850" y="1119188"/>
            <a:ext cx="6240463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16025" y="782638"/>
            <a:ext cx="2125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altLang="hu-HU" sz="1400">
                <a:solidFill>
                  <a:srgbClr val="FF0000"/>
                </a:solidFill>
              </a:rPr>
              <a:t>10</a:t>
            </a:r>
            <a:r>
              <a:rPr lang="hu-HU" altLang="hu-HU" sz="1400" baseline="30000">
                <a:solidFill>
                  <a:srgbClr val="FF0000"/>
                </a:solidFill>
              </a:rPr>
              <a:t>24</a:t>
            </a:r>
            <a:r>
              <a:rPr lang="hu-HU" altLang="hu-HU" sz="1400">
                <a:solidFill>
                  <a:srgbClr val="FF0000"/>
                </a:solidFill>
              </a:rPr>
              <a:t> bytes = Yottabytes 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3"/>
            <a:ext cx="7199313" cy="5400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228725" y="836613"/>
            <a:ext cx="5899150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„Felhasználói élményt” érintő trendek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1600" i="1" dirty="0" smtClean="0">
                <a:solidFill>
                  <a:srgbClr val="FF3300"/>
                </a:solidFill>
                <a:latin typeface="Trebuchet MS" panose="020B0603020202020204" pitchFamily="34" charset="0"/>
              </a:rPr>
              <a:t>Hiába a rengeteg adat:</a:t>
            </a:r>
            <a:br>
              <a:rPr lang="hu-HU" altLang="hu-HU" sz="1600" i="1" dirty="0" smtClean="0">
                <a:solidFill>
                  <a:srgbClr val="FF3300"/>
                </a:solidFill>
                <a:latin typeface="Trebuchet MS" panose="020B0603020202020204" pitchFamily="34" charset="0"/>
              </a:rPr>
            </a:br>
            <a:endParaRPr lang="hu-HU" altLang="hu-HU" sz="1600" i="1" dirty="0" smtClean="0">
              <a:solidFill>
                <a:srgbClr val="FF3300"/>
              </a:solidFill>
              <a:latin typeface="Trebuchet MS" panose="020B0603020202020204" pitchFamily="34" charset="0"/>
            </a:endParaRP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Egy képernyőnyi lehetőség - …egy képernyő/egy feladat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Koncentrációt helyezzük a fontos részekre… tápláld a szemet! 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A kevesebb több elvét kövesse – lélegző felületekkel (ne zsúfolj!)</a:t>
            </a:r>
          </a:p>
          <a:p>
            <a:pPr marL="285750" indent="-285750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Egyszerű navigáció – egyszerű „élet” – legyen bejárható a felület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Egykezes használat – kétkezes használat alapelvei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4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Mozgasd okosan a felhasználódat… kommunikálj variáltan…  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u-HU" altLang="hu-HU" sz="1400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u-HU" altLang="hu-HU" sz="1400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hu-HU" altLang="hu-HU" b="1" dirty="0" smtClean="0">
              <a:solidFill>
                <a:srgbClr val="FF3300"/>
              </a:solidFill>
              <a:latin typeface="Trebuchet MS" panose="020B060302020202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848350" y="312738"/>
            <a:ext cx="10826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UX Trend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  <p:pic>
        <p:nvPicPr>
          <p:cNvPr id="15366" name="Kép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838" y="2990850"/>
            <a:ext cx="49593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9313" cy="539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23963" y="712788"/>
            <a:ext cx="5688012" cy="479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hu-HU" altLang="hu-HU" sz="170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808663" y="312738"/>
            <a:ext cx="1141412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Designs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223963" y="755650"/>
            <a:ext cx="453866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altLang="hu-HU" sz="1400" b="1">
                <a:solidFill>
                  <a:srgbClr val="FF0000"/>
                </a:solidFill>
              </a:rPr>
              <a:t>Az eszközökhöz alkalmazkodó design elterjedése…</a:t>
            </a:r>
          </a:p>
        </p:txBody>
      </p:sp>
      <p:pic>
        <p:nvPicPr>
          <p:cNvPr id="17415" name="Kép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938" y="1331913"/>
            <a:ext cx="58832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églalap 3"/>
          <p:cNvSpPr>
            <a:spLocks noChangeArrowheads="1"/>
          </p:cNvSpPr>
          <p:nvPr/>
        </p:nvSpPr>
        <p:spPr bwMode="auto">
          <a:xfrm>
            <a:off x="1511300" y="4465638"/>
            <a:ext cx="4748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altLang="hu-HU" b="1">
                <a:solidFill>
                  <a:srgbClr val="FF3300"/>
                </a:solidFill>
                <a:latin typeface="Trebuchet MS" pitchFamily="34" charset="0"/>
              </a:rPr>
              <a:t>A webdesigner élete csupa rettegés…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99313" cy="539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27138" y="782638"/>
            <a:ext cx="5688012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3587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3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Adatgyűjtés – Valamire majd jó lesz alapon &gt;&gt; BIG DATA</a:t>
            </a:r>
          </a:p>
          <a:p>
            <a:pPr marL="285750" indent="-285750"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altLang="hu-HU" sz="13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Az adatainkkal fizettünk </a:t>
            </a:r>
            <a:r>
              <a:rPr lang="hu-HU" altLang="hu-HU" sz="13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ezidáig</a:t>
            </a:r>
            <a:r>
              <a:rPr lang="hu-HU" altLang="hu-HU" sz="13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– Most az eddig eladott adatainkat vásároljuk vissza…</a:t>
            </a:r>
          </a:p>
          <a:p>
            <a:pPr algn="just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13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endParaRPr lang="hu-HU" altLang="hu-HU" sz="1300" b="1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322763" y="319088"/>
            <a:ext cx="2598737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994" rIns="90000" bIns="45000"/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hu-HU" altLang="hu-HU" sz="1700" b="1">
                <a:solidFill>
                  <a:srgbClr val="FFFFFF"/>
                </a:solidFill>
              </a:rPr>
              <a:t>Az adatainkat vásároljuk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228725" y="4946650"/>
            <a:ext cx="4346575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hu-HU" altLang="hu-HU" sz="1000" i="1">
                <a:solidFill>
                  <a:srgbClr val="999999"/>
                </a:solidFill>
                <a:latin typeface="Trebuchet MS" pitchFamily="34" charset="0"/>
              </a:rPr>
              <a:t>learn more @ www.webmark-europe.com &amp; www.webdesign-webmark.nl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526</Words>
  <Application>Microsoft Office PowerPoint</Application>
  <PresentationFormat>Egyéni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Lucida Sans Unicode</vt:lpstr>
      <vt:lpstr>Trebuchet MS</vt:lpstr>
      <vt:lpstr>Verdana</vt:lpstr>
      <vt:lpstr>Alapértelmezett terv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Joós Attila</dc:creator>
  <cp:lastModifiedBy>User</cp:lastModifiedBy>
  <cp:revision>80</cp:revision>
  <cp:lastPrinted>1601-01-01T00:00:00Z</cp:lastPrinted>
  <dcterms:created xsi:type="dcterms:W3CDTF">2012-02-08T08:36:51Z</dcterms:created>
  <dcterms:modified xsi:type="dcterms:W3CDTF">2017-11-29T11:22:54Z</dcterms:modified>
</cp:coreProperties>
</file>