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tags/tag3.xml" ContentType="application/vnd.openxmlformats-officedocument.presentationml.tags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 bookmarkIdSeed="2">
  <p:sldMasterIdLst>
    <p:sldMasterId id="2147483709" r:id="rId1"/>
  </p:sldMasterIdLst>
  <p:notesMasterIdLst>
    <p:notesMasterId r:id="rId23"/>
  </p:notesMasterIdLst>
  <p:handoutMasterIdLst>
    <p:handoutMasterId r:id="rId24"/>
  </p:handoutMasterIdLst>
  <p:sldIdLst>
    <p:sldId id="334" r:id="rId2"/>
    <p:sldId id="442" r:id="rId3"/>
    <p:sldId id="445" r:id="rId4"/>
    <p:sldId id="404" r:id="rId5"/>
    <p:sldId id="436" r:id="rId6"/>
    <p:sldId id="406" r:id="rId7"/>
    <p:sldId id="444" r:id="rId8"/>
    <p:sldId id="439" r:id="rId9"/>
    <p:sldId id="446" r:id="rId10"/>
    <p:sldId id="429" r:id="rId11"/>
    <p:sldId id="395" r:id="rId12"/>
    <p:sldId id="423" r:id="rId13"/>
    <p:sldId id="447" r:id="rId14"/>
    <p:sldId id="448" r:id="rId15"/>
    <p:sldId id="420" r:id="rId16"/>
    <p:sldId id="434" r:id="rId17"/>
    <p:sldId id="298" r:id="rId18"/>
    <p:sldId id="435" r:id="rId19"/>
    <p:sldId id="392" r:id="rId20"/>
    <p:sldId id="365" r:id="rId21"/>
    <p:sldId id="287" r:id="rId22"/>
  </p:sldIdLst>
  <p:sldSz cx="10080625" cy="7561263"/>
  <p:notesSz cx="6797675" cy="9928225"/>
  <p:custDataLst>
    <p:tags r:id="rId25"/>
  </p:custDataLst>
  <p:defaultTextStyle>
    <a:defPPr>
      <a:defRPr lang="de-DE"/>
    </a:defPPr>
    <a:lvl1pPr marL="0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76072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52144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728216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304288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880360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456432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4032504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608576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8" orient="horz" pos="2404" userDrawn="1">
          <p15:clr>
            <a:srgbClr val="A4A3A4"/>
          </p15:clr>
        </p15:guide>
        <p15:guide id="17" pos="227" userDrawn="1">
          <p15:clr>
            <a:srgbClr val="A4A3A4"/>
          </p15:clr>
        </p15:guide>
        <p15:guide id="23" orient="horz" pos="226">
          <p15:clr>
            <a:srgbClr val="A4A3A4"/>
          </p15:clr>
        </p15:guide>
        <p15:guide id="27" orient="horz" pos="749">
          <p15:clr>
            <a:srgbClr val="A4A3A4"/>
          </p15:clr>
        </p15:guide>
        <p15:guide id="28" orient="horz" pos="4105">
          <p15:clr>
            <a:srgbClr val="A4A3A4"/>
          </p15:clr>
        </p15:guide>
        <p15:guide id="29" orient="horz" pos="4355" userDrawn="1">
          <p15:clr>
            <a:srgbClr val="A4A3A4"/>
          </p15:clr>
        </p15:guide>
        <p15:guide id="31" pos="1724" userDrawn="1">
          <p15:clr>
            <a:srgbClr val="A4A3A4"/>
          </p15:clr>
        </p15:guide>
        <p15:guide id="32" pos="1632">
          <p15:clr>
            <a:srgbClr val="A4A3A4"/>
          </p15:clr>
        </p15:guide>
        <p15:guide id="34" pos="6123" userDrawn="1">
          <p15:clr>
            <a:srgbClr val="A4A3A4"/>
          </p15:clr>
        </p15:guide>
        <p15:guide id="35" pos="4717">
          <p15:clr>
            <a:srgbClr val="A4A3A4"/>
          </p15:clr>
        </p15:guide>
        <p15:guide id="36" pos="4627" userDrawn="1">
          <p15:clr>
            <a:srgbClr val="A4A3A4"/>
          </p15:clr>
        </p15:guide>
        <p15:guide id="37" pos="313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  <p15:guide id="3" pos="299" userDrawn="1">
          <p15:clr>
            <a:srgbClr val="A4A3A4"/>
          </p15:clr>
        </p15:guide>
        <p15:guide id="4" pos="3983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Szerző" initials="S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4A985D"/>
    <a:srgbClr val="FFFF99"/>
    <a:srgbClr val="66FF66"/>
    <a:srgbClr val="E20074"/>
    <a:srgbClr val="E20000"/>
    <a:srgbClr val="00FFFF"/>
    <a:srgbClr val="992C99"/>
    <a:srgbClr val="4B4B4B"/>
    <a:srgbClr val="C4C4C4"/>
    <a:srgbClr val="E1E1E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59" autoAdjust="0"/>
    <p:restoredTop sz="78276" autoAdjust="0"/>
  </p:normalViewPr>
  <p:slideViewPr>
    <p:cSldViewPr snapToGrid="0" snapToObjects="1">
      <p:cViewPr varScale="1">
        <p:scale>
          <a:sx n="66" d="100"/>
          <a:sy n="66" d="100"/>
        </p:scale>
        <p:origin x="-1332" y="-114"/>
      </p:cViewPr>
      <p:guideLst>
        <p:guide orient="horz" pos="2404"/>
        <p:guide orient="horz" pos="226"/>
        <p:guide orient="horz" pos="749"/>
        <p:guide orient="horz" pos="4105"/>
        <p:guide orient="horz" pos="4355"/>
        <p:guide pos="227"/>
        <p:guide pos="1724"/>
        <p:guide pos="1632"/>
        <p:guide pos="6123"/>
        <p:guide pos="4717"/>
        <p:guide pos="4627"/>
        <p:guide pos="3130"/>
      </p:guideLst>
    </p:cSldViewPr>
  </p:slideViewPr>
  <p:outlineViewPr>
    <p:cViewPr>
      <p:scale>
        <a:sx n="33" d="100"/>
        <a:sy n="33" d="100"/>
      </p:scale>
      <p:origin x="0" y="-44973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>
        <p:scale>
          <a:sx n="50" d="100"/>
          <a:sy n="50" d="100"/>
        </p:scale>
        <p:origin x="2892" y="-78"/>
      </p:cViewPr>
      <p:guideLst>
        <p:guide orient="horz" pos="3127"/>
        <p:guide pos="2141"/>
        <p:guide pos="299"/>
        <p:guide pos="3983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855015" y="9381000"/>
            <a:ext cx="467452" cy="304883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/>
            </a:lvl1pPr>
          </a:lstStyle>
          <a:p>
            <a:fld id="{A7E515CE-432D-4663-9EC7-909C3633A725}" type="slidenum">
              <a:rPr lang="de-DE" smtClean="0">
                <a:latin typeface="Tele-GroteskNor" pitchFamily="2" charset="0"/>
              </a:rPr>
              <a:pPr/>
              <a:t>‹#›</a:t>
            </a:fld>
            <a:endParaRPr lang="de-DE" dirty="0">
              <a:latin typeface="Tele-GroteskNor" pitchFamily="2" charset="0"/>
            </a:endParaRPr>
          </a:p>
        </p:txBody>
      </p:sp>
      <p:grpSp>
        <p:nvGrpSpPr>
          <p:cNvPr id="6" name="Gruppieren 31"/>
          <p:cNvGrpSpPr>
            <a:grpSpLocks noChangeAspect="1"/>
          </p:cNvGrpSpPr>
          <p:nvPr/>
        </p:nvGrpSpPr>
        <p:grpSpPr bwMode="auto">
          <a:xfrm>
            <a:off x="478356" y="261996"/>
            <a:ext cx="5806347" cy="280955"/>
            <a:chOff x="321317" y="6153149"/>
            <a:chExt cx="8498833" cy="371475"/>
          </a:xfrm>
        </p:grpSpPr>
        <p:sp>
          <p:nvSpPr>
            <p:cNvPr id="7" name="Freeform 9"/>
            <p:cNvSpPr>
              <a:spLocks noChangeAspect="1" noEditPoints="1"/>
            </p:cNvSpPr>
            <p:nvPr userDrawn="1"/>
          </p:nvSpPr>
          <p:spPr bwMode="auto">
            <a:xfrm>
              <a:off x="7309246" y="6310400"/>
              <a:ext cx="1510904" cy="120785"/>
            </a:xfrm>
            <a:custGeom>
              <a:avLst/>
              <a:gdLst/>
              <a:ahLst/>
              <a:cxnLst>
                <a:cxn ang="0">
                  <a:pos x="72" y="69"/>
                </a:cxn>
                <a:cxn ang="0">
                  <a:pos x="72" y="280"/>
                </a:cxn>
                <a:cxn ang="0">
                  <a:pos x="383" y="156"/>
                </a:cxn>
                <a:cxn ang="0">
                  <a:pos x="344" y="64"/>
                </a:cxn>
                <a:cxn ang="0">
                  <a:pos x="478" y="30"/>
                </a:cxn>
                <a:cxn ang="0">
                  <a:pos x="504" y="243"/>
                </a:cxn>
                <a:cxn ang="0">
                  <a:pos x="441" y="322"/>
                </a:cxn>
                <a:cxn ang="0">
                  <a:pos x="344" y="210"/>
                </a:cxn>
                <a:cxn ang="0">
                  <a:pos x="645" y="8"/>
                </a:cxn>
                <a:cxn ang="0">
                  <a:pos x="818" y="341"/>
                </a:cxn>
                <a:cxn ang="0">
                  <a:pos x="890" y="140"/>
                </a:cxn>
                <a:cxn ang="0">
                  <a:pos x="1034" y="280"/>
                </a:cxn>
                <a:cxn ang="0">
                  <a:pos x="1243" y="274"/>
                </a:cxn>
                <a:cxn ang="0">
                  <a:pos x="1162" y="284"/>
                </a:cxn>
                <a:cxn ang="0">
                  <a:pos x="1228" y="70"/>
                </a:cxn>
                <a:cxn ang="0">
                  <a:pos x="1091" y="8"/>
                </a:cxn>
                <a:cxn ang="0">
                  <a:pos x="1269" y="160"/>
                </a:cxn>
                <a:cxn ang="0">
                  <a:pos x="1382" y="341"/>
                </a:cxn>
                <a:cxn ang="0">
                  <a:pos x="1454" y="140"/>
                </a:cxn>
                <a:cxn ang="0">
                  <a:pos x="1598" y="280"/>
                </a:cxn>
                <a:cxn ang="0">
                  <a:pos x="1727" y="8"/>
                </a:cxn>
                <a:cxn ang="0">
                  <a:pos x="1828" y="341"/>
                </a:cxn>
                <a:cxn ang="0">
                  <a:pos x="2030" y="325"/>
                </a:cxn>
                <a:cxn ang="0">
                  <a:pos x="1980" y="367"/>
                </a:cxn>
                <a:cxn ang="0">
                  <a:pos x="2153" y="8"/>
                </a:cxn>
                <a:cxn ang="0">
                  <a:pos x="2418" y="236"/>
                </a:cxn>
                <a:cxn ang="0">
                  <a:pos x="2341" y="114"/>
                </a:cxn>
                <a:cxn ang="0">
                  <a:pos x="2698" y="212"/>
                </a:cxn>
                <a:cxn ang="0">
                  <a:pos x="2808" y="341"/>
                </a:cxn>
                <a:cxn ang="0">
                  <a:pos x="2524" y="341"/>
                </a:cxn>
                <a:cxn ang="0">
                  <a:pos x="2941" y="292"/>
                </a:cxn>
                <a:cxn ang="0">
                  <a:pos x="2924" y="197"/>
                </a:cxn>
                <a:cxn ang="0">
                  <a:pos x="3026" y="43"/>
                </a:cxn>
                <a:cxn ang="0">
                  <a:pos x="2905" y="65"/>
                </a:cxn>
                <a:cxn ang="0">
                  <a:pos x="3058" y="246"/>
                </a:cxn>
                <a:cxn ang="0">
                  <a:pos x="3331" y="341"/>
                </a:cxn>
                <a:cxn ang="0">
                  <a:pos x="3350" y="8"/>
                </a:cxn>
                <a:cxn ang="0">
                  <a:pos x="3672" y="8"/>
                </a:cxn>
                <a:cxn ang="0">
                  <a:pos x="3659" y="198"/>
                </a:cxn>
                <a:cxn ang="0">
                  <a:pos x="3459" y="341"/>
                </a:cxn>
                <a:cxn ang="0">
                  <a:pos x="3880" y="71"/>
                </a:cxn>
                <a:cxn ang="0">
                  <a:pos x="3732" y="8"/>
                </a:cxn>
                <a:cxn ang="0">
                  <a:pos x="3921" y="183"/>
                </a:cxn>
                <a:cxn ang="0">
                  <a:pos x="3979" y="341"/>
                </a:cxn>
                <a:cxn ang="0">
                  <a:pos x="3866" y="212"/>
                </a:cxn>
                <a:cxn ang="0">
                  <a:pos x="4103" y="284"/>
                </a:cxn>
                <a:cxn ang="0">
                  <a:pos x="4139" y="192"/>
                </a:cxn>
                <a:cxn ang="0">
                  <a:pos x="4173" y="134"/>
                </a:cxn>
                <a:cxn ang="0">
                  <a:pos x="4103" y="142"/>
                </a:cxn>
                <a:cxn ang="0">
                  <a:pos x="4247" y="46"/>
                </a:cxn>
                <a:cxn ang="0">
                  <a:pos x="4162" y="341"/>
                </a:cxn>
                <a:cxn ang="0">
                  <a:pos x="4395" y="341"/>
                </a:cxn>
                <a:cxn ang="0">
                  <a:pos x="4637" y="222"/>
                </a:cxn>
                <a:cxn ang="0">
                  <a:pos x="4528" y="127"/>
                </a:cxn>
                <a:cxn ang="0">
                  <a:pos x="4929" y="262"/>
                </a:cxn>
                <a:cxn ang="0">
                  <a:pos x="4842" y="280"/>
                </a:cxn>
                <a:cxn ang="0">
                  <a:pos x="5027" y="174"/>
                </a:cxn>
                <a:cxn ang="0">
                  <a:pos x="5078" y="341"/>
                </a:cxn>
                <a:cxn ang="0">
                  <a:pos x="5150" y="140"/>
                </a:cxn>
                <a:cxn ang="0">
                  <a:pos x="5294" y="280"/>
                </a:cxn>
                <a:cxn ang="0">
                  <a:pos x="5329" y="69"/>
                </a:cxn>
                <a:cxn ang="0">
                  <a:pos x="5481" y="341"/>
                </a:cxn>
                <a:cxn ang="0">
                  <a:pos x="5571" y="269"/>
                </a:cxn>
              </a:cxnLst>
              <a:rect l="0" t="0" r="r" b="b"/>
              <a:pathLst>
                <a:path w="5644" h="419">
                  <a:moveTo>
                    <a:pt x="0" y="341"/>
                  </a:moveTo>
                  <a:lnTo>
                    <a:pt x="0" y="8"/>
                  </a:lnTo>
                  <a:lnTo>
                    <a:pt x="213" y="8"/>
                  </a:lnTo>
                  <a:lnTo>
                    <a:pt x="213" y="69"/>
                  </a:lnTo>
                  <a:lnTo>
                    <a:pt x="72" y="69"/>
                  </a:lnTo>
                  <a:lnTo>
                    <a:pt x="72" y="140"/>
                  </a:lnTo>
                  <a:lnTo>
                    <a:pt x="200" y="140"/>
                  </a:lnTo>
                  <a:lnTo>
                    <a:pt x="200" y="198"/>
                  </a:lnTo>
                  <a:lnTo>
                    <a:pt x="72" y="198"/>
                  </a:lnTo>
                  <a:lnTo>
                    <a:pt x="72" y="280"/>
                  </a:lnTo>
                  <a:lnTo>
                    <a:pt x="216" y="280"/>
                  </a:lnTo>
                  <a:lnTo>
                    <a:pt x="216" y="341"/>
                  </a:lnTo>
                  <a:lnTo>
                    <a:pt x="0" y="341"/>
                  </a:lnTo>
                  <a:close/>
                  <a:moveTo>
                    <a:pt x="344" y="156"/>
                  </a:moveTo>
                  <a:lnTo>
                    <a:pt x="383" y="156"/>
                  </a:lnTo>
                  <a:cubicBezTo>
                    <a:pt x="405" y="156"/>
                    <a:pt x="420" y="151"/>
                    <a:pt x="428" y="142"/>
                  </a:cubicBezTo>
                  <a:cubicBezTo>
                    <a:pt x="435" y="134"/>
                    <a:pt x="438" y="123"/>
                    <a:pt x="438" y="109"/>
                  </a:cubicBezTo>
                  <a:cubicBezTo>
                    <a:pt x="438" y="92"/>
                    <a:pt x="433" y="79"/>
                    <a:pt x="421" y="71"/>
                  </a:cubicBezTo>
                  <a:cubicBezTo>
                    <a:pt x="414" y="67"/>
                    <a:pt x="402" y="64"/>
                    <a:pt x="385" y="64"/>
                  </a:cubicBezTo>
                  <a:lnTo>
                    <a:pt x="344" y="64"/>
                  </a:lnTo>
                  <a:lnTo>
                    <a:pt x="344" y="156"/>
                  </a:lnTo>
                  <a:close/>
                  <a:moveTo>
                    <a:pt x="273" y="341"/>
                  </a:moveTo>
                  <a:lnTo>
                    <a:pt x="273" y="8"/>
                  </a:lnTo>
                  <a:lnTo>
                    <a:pt x="401" y="8"/>
                  </a:lnTo>
                  <a:cubicBezTo>
                    <a:pt x="434" y="8"/>
                    <a:pt x="460" y="15"/>
                    <a:pt x="478" y="30"/>
                  </a:cubicBezTo>
                  <a:cubicBezTo>
                    <a:pt x="500" y="46"/>
                    <a:pt x="510" y="70"/>
                    <a:pt x="510" y="101"/>
                  </a:cubicBezTo>
                  <a:cubicBezTo>
                    <a:pt x="510" y="126"/>
                    <a:pt x="503" y="147"/>
                    <a:pt x="488" y="164"/>
                  </a:cubicBezTo>
                  <a:cubicBezTo>
                    <a:pt x="481" y="172"/>
                    <a:pt x="473" y="178"/>
                    <a:pt x="462" y="183"/>
                  </a:cubicBezTo>
                  <a:cubicBezTo>
                    <a:pt x="476" y="187"/>
                    <a:pt x="486" y="196"/>
                    <a:pt x="494" y="209"/>
                  </a:cubicBezTo>
                  <a:cubicBezTo>
                    <a:pt x="498" y="216"/>
                    <a:pt x="502" y="228"/>
                    <a:pt x="504" y="243"/>
                  </a:cubicBezTo>
                  <a:cubicBezTo>
                    <a:pt x="505" y="249"/>
                    <a:pt x="507" y="265"/>
                    <a:pt x="508" y="293"/>
                  </a:cubicBezTo>
                  <a:cubicBezTo>
                    <a:pt x="510" y="311"/>
                    <a:pt x="512" y="322"/>
                    <a:pt x="514" y="328"/>
                  </a:cubicBezTo>
                  <a:cubicBezTo>
                    <a:pt x="515" y="332"/>
                    <a:pt x="517" y="336"/>
                    <a:pt x="520" y="341"/>
                  </a:cubicBezTo>
                  <a:lnTo>
                    <a:pt x="446" y="341"/>
                  </a:lnTo>
                  <a:cubicBezTo>
                    <a:pt x="444" y="335"/>
                    <a:pt x="442" y="329"/>
                    <a:pt x="441" y="322"/>
                  </a:cubicBezTo>
                  <a:cubicBezTo>
                    <a:pt x="441" y="318"/>
                    <a:pt x="440" y="303"/>
                    <a:pt x="438" y="279"/>
                  </a:cubicBezTo>
                  <a:cubicBezTo>
                    <a:pt x="436" y="256"/>
                    <a:pt x="433" y="240"/>
                    <a:pt x="429" y="233"/>
                  </a:cubicBezTo>
                  <a:cubicBezTo>
                    <a:pt x="424" y="222"/>
                    <a:pt x="417" y="215"/>
                    <a:pt x="407" y="212"/>
                  </a:cubicBezTo>
                  <a:cubicBezTo>
                    <a:pt x="402" y="211"/>
                    <a:pt x="394" y="210"/>
                    <a:pt x="385" y="210"/>
                  </a:cubicBezTo>
                  <a:lnTo>
                    <a:pt x="344" y="210"/>
                  </a:lnTo>
                  <a:lnTo>
                    <a:pt x="344" y="341"/>
                  </a:lnTo>
                  <a:lnTo>
                    <a:pt x="273" y="341"/>
                  </a:lnTo>
                  <a:close/>
                  <a:moveTo>
                    <a:pt x="573" y="341"/>
                  </a:moveTo>
                  <a:lnTo>
                    <a:pt x="573" y="8"/>
                  </a:lnTo>
                  <a:lnTo>
                    <a:pt x="645" y="8"/>
                  </a:lnTo>
                  <a:lnTo>
                    <a:pt x="645" y="279"/>
                  </a:lnTo>
                  <a:lnTo>
                    <a:pt x="775" y="279"/>
                  </a:lnTo>
                  <a:lnTo>
                    <a:pt x="775" y="341"/>
                  </a:lnTo>
                  <a:lnTo>
                    <a:pt x="573" y="341"/>
                  </a:lnTo>
                  <a:close/>
                  <a:moveTo>
                    <a:pt x="818" y="341"/>
                  </a:moveTo>
                  <a:lnTo>
                    <a:pt x="818" y="8"/>
                  </a:lnTo>
                  <a:lnTo>
                    <a:pt x="1031" y="8"/>
                  </a:lnTo>
                  <a:lnTo>
                    <a:pt x="1031" y="69"/>
                  </a:lnTo>
                  <a:lnTo>
                    <a:pt x="890" y="69"/>
                  </a:lnTo>
                  <a:lnTo>
                    <a:pt x="890" y="140"/>
                  </a:lnTo>
                  <a:lnTo>
                    <a:pt x="1018" y="140"/>
                  </a:lnTo>
                  <a:lnTo>
                    <a:pt x="1018" y="198"/>
                  </a:lnTo>
                  <a:lnTo>
                    <a:pt x="890" y="198"/>
                  </a:lnTo>
                  <a:lnTo>
                    <a:pt x="890" y="280"/>
                  </a:lnTo>
                  <a:lnTo>
                    <a:pt x="1034" y="280"/>
                  </a:lnTo>
                  <a:lnTo>
                    <a:pt x="1034" y="341"/>
                  </a:lnTo>
                  <a:lnTo>
                    <a:pt x="818" y="341"/>
                  </a:lnTo>
                  <a:close/>
                  <a:moveTo>
                    <a:pt x="1162" y="284"/>
                  </a:moveTo>
                  <a:lnTo>
                    <a:pt x="1201" y="284"/>
                  </a:lnTo>
                  <a:cubicBezTo>
                    <a:pt x="1221" y="284"/>
                    <a:pt x="1235" y="280"/>
                    <a:pt x="1243" y="274"/>
                  </a:cubicBezTo>
                  <a:cubicBezTo>
                    <a:pt x="1253" y="265"/>
                    <a:pt x="1259" y="253"/>
                    <a:pt x="1259" y="238"/>
                  </a:cubicBezTo>
                  <a:cubicBezTo>
                    <a:pt x="1259" y="219"/>
                    <a:pt x="1252" y="206"/>
                    <a:pt x="1238" y="199"/>
                  </a:cubicBezTo>
                  <a:cubicBezTo>
                    <a:pt x="1230" y="194"/>
                    <a:pt x="1216" y="192"/>
                    <a:pt x="1198" y="192"/>
                  </a:cubicBezTo>
                  <a:lnTo>
                    <a:pt x="1162" y="192"/>
                  </a:lnTo>
                  <a:lnTo>
                    <a:pt x="1162" y="284"/>
                  </a:lnTo>
                  <a:close/>
                  <a:moveTo>
                    <a:pt x="1162" y="142"/>
                  </a:moveTo>
                  <a:lnTo>
                    <a:pt x="1194" y="142"/>
                  </a:lnTo>
                  <a:cubicBezTo>
                    <a:pt x="1212" y="142"/>
                    <a:pt x="1224" y="140"/>
                    <a:pt x="1232" y="134"/>
                  </a:cubicBezTo>
                  <a:cubicBezTo>
                    <a:pt x="1242" y="127"/>
                    <a:pt x="1247" y="116"/>
                    <a:pt x="1247" y="102"/>
                  </a:cubicBezTo>
                  <a:cubicBezTo>
                    <a:pt x="1247" y="87"/>
                    <a:pt x="1241" y="76"/>
                    <a:pt x="1228" y="70"/>
                  </a:cubicBezTo>
                  <a:cubicBezTo>
                    <a:pt x="1222" y="66"/>
                    <a:pt x="1210" y="64"/>
                    <a:pt x="1194" y="64"/>
                  </a:cubicBezTo>
                  <a:lnTo>
                    <a:pt x="1162" y="64"/>
                  </a:lnTo>
                  <a:lnTo>
                    <a:pt x="1162" y="142"/>
                  </a:lnTo>
                  <a:close/>
                  <a:moveTo>
                    <a:pt x="1091" y="341"/>
                  </a:moveTo>
                  <a:lnTo>
                    <a:pt x="1091" y="8"/>
                  </a:lnTo>
                  <a:lnTo>
                    <a:pt x="1209" y="8"/>
                  </a:lnTo>
                  <a:cubicBezTo>
                    <a:pt x="1233" y="8"/>
                    <a:pt x="1251" y="10"/>
                    <a:pt x="1264" y="14"/>
                  </a:cubicBezTo>
                  <a:cubicBezTo>
                    <a:pt x="1283" y="21"/>
                    <a:pt x="1296" y="31"/>
                    <a:pt x="1305" y="46"/>
                  </a:cubicBezTo>
                  <a:cubicBezTo>
                    <a:pt x="1313" y="59"/>
                    <a:pt x="1317" y="73"/>
                    <a:pt x="1317" y="89"/>
                  </a:cubicBezTo>
                  <a:cubicBezTo>
                    <a:pt x="1317" y="122"/>
                    <a:pt x="1301" y="145"/>
                    <a:pt x="1269" y="160"/>
                  </a:cubicBezTo>
                  <a:cubicBezTo>
                    <a:pt x="1310" y="174"/>
                    <a:pt x="1330" y="201"/>
                    <a:pt x="1330" y="243"/>
                  </a:cubicBezTo>
                  <a:cubicBezTo>
                    <a:pt x="1330" y="279"/>
                    <a:pt x="1317" y="306"/>
                    <a:pt x="1289" y="324"/>
                  </a:cubicBezTo>
                  <a:cubicBezTo>
                    <a:pt x="1272" y="335"/>
                    <a:pt x="1249" y="341"/>
                    <a:pt x="1221" y="341"/>
                  </a:cubicBezTo>
                  <a:lnTo>
                    <a:pt x="1091" y="341"/>
                  </a:lnTo>
                  <a:close/>
                  <a:moveTo>
                    <a:pt x="1382" y="341"/>
                  </a:moveTo>
                  <a:lnTo>
                    <a:pt x="1382" y="8"/>
                  </a:lnTo>
                  <a:lnTo>
                    <a:pt x="1595" y="8"/>
                  </a:lnTo>
                  <a:lnTo>
                    <a:pt x="1595" y="69"/>
                  </a:lnTo>
                  <a:lnTo>
                    <a:pt x="1454" y="69"/>
                  </a:lnTo>
                  <a:lnTo>
                    <a:pt x="1454" y="140"/>
                  </a:lnTo>
                  <a:lnTo>
                    <a:pt x="1583" y="140"/>
                  </a:lnTo>
                  <a:lnTo>
                    <a:pt x="1583" y="198"/>
                  </a:lnTo>
                  <a:lnTo>
                    <a:pt x="1454" y="198"/>
                  </a:lnTo>
                  <a:lnTo>
                    <a:pt x="1454" y="280"/>
                  </a:lnTo>
                  <a:lnTo>
                    <a:pt x="1598" y="280"/>
                  </a:lnTo>
                  <a:lnTo>
                    <a:pt x="1598" y="341"/>
                  </a:lnTo>
                  <a:lnTo>
                    <a:pt x="1382" y="341"/>
                  </a:lnTo>
                  <a:close/>
                  <a:moveTo>
                    <a:pt x="1655" y="341"/>
                  </a:moveTo>
                  <a:lnTo>
                    <a:pt x="1655" y="8"/>
                  </a:lnTo>
                  <a:lnTo>
                    <a:pt x="1727" y="8"/>
                  </a:lnTo>
                  <a:lnTo>
                    <a:pt x="1831" y="222"/>
                  </a:lnTo>
                  <a:lnTo>
                    <a:pt x="1831" y="8"/>
                  </a:lnTo>
                  <a:lnTo>
                    <a:pt x="1900" y="8"/>
                  </a:lnTo>
                  <a:lnTo>
                    <a:pt x="1900" y="341"/>
                  </a:lnTo>
                  <a:lnTo>
                    <a:pt x="1828" y="341"/>
                  </a:lnTo>
                  <a:lnTo>
                    <a:pt x="1723" y="127"/>
                  </a:lnTo>
                  <a:lnTo>
                    <a:pt x="1723" y="341"/>
                  </a:lnTo>
                  <a:lnTo>
                    <a:pt x="1655" y="341"/>
                  </a:lnTo>
                  <a:close/>
                  <a:moveTo>
                    <a:pt x="2030" y="269"/>
                  </a:moveTo>
                  <a:lnTo>
                    <a:pt x="2030" y="325"/>
                  </a:lnTo>
                  <a:cubicBezTo>
                    <a:pt x="2030" y="347"/>
                    <a:pt x="2027" y="364"/>
                    <a:pt x="2021" y="377"/>
                  </a:cubicBezTo>
                  <a:cubicBezTo>
                    <a:pt x="2016" y="388"/>
                    <a:pt x="2006" y="398"/>
                    <a:pt x="1992" y="407"/>
                  </a:cubicBezTo>
                  <a:cubicBezTo>
                    <a:pt x="1982" y="413"/>
                    <a:pt x="1970" y="417"/>
                    <a:pt x="1957" y="419"/>
                  </a:cubicBezTo>
                  <a:lnTo>
                    <a:pt x="1957" y="384"/>
                  </a:lnTo>
                  <a:cubicBezTo>
                    <a:pt x="1967" y="381"/>
                    <a:pt x="1975" y="376"/>
                    <a:pt x="1980" y="367"/>
                  </a:cubicBezTo>
                  <a:cubicBezTo>
                    <a:pt x="1985" y="360"/>
                    <a:pt x="1988" y="351"/>
                    <a:pt x="1988" y="341"/>
                  </a:cubicBezTo>
                  <a:lnTo>
                    <a:pt x="1957" y="341"/>
                  </a:lnTo>
                  <a:lnTo>
                    <a:pt x="1957" y="269"/>
                  </a:lnTo>
                  <a:lnTo>
                    <a:pt x="2030" y="269"/>
                  </a:lnTo>
                  <a:close/>
                  <a:moveTo>
                    <a:pt x="2153" y="8"/>
                  </a:moveTo>
                  <a:lnTo>
                    <a:pt x="2225" y="8"/>
                  </a:lnTo>
                  <a:lnTo>
                    <a:pt x="2265" y="236"/>
                  </a:lnTo>
                  <a:lnTo>
                    <a:pt x="2308" y="8"/>
                  </a:lnTo>
                  <a:lnTo>
                    <a:pt x="2376" y="8"/>
                  </a:lnTo>
                  <a:lnTo>
                    <a:pt x="2418" y="236"/>
                  </a:lnTo>
                  <a:lnTo>
                    <a:pt x="2459" y="8"/>
                  </a:lnTo>
                  <a:lnTo>
                    <a:pt x="2530" y="8"/>
                  </a:lnTo>
                  <a:lnTo>
                    <a:pt x="2455" y="341"/>
                  </a:lnTo>
                  <a:lnTo>
                    <a:pt x="2383" y="341"/>
                  </a:lnTo>
                  <a:lnTo>
                    <a:pt x="2341" y="114"/>
                  </a:lnTo>
                  <a:lnTo>
                    <a:pt x="2300" y="341"/>
                  </a:lnTo>
                  <a:lnTo>
                    <a:pt x="2228" y="341"/>
                  </a:lnTo>
                  <a:lnTo>
                    <a:pt x="2153" y="8"/>
                  </a:lnTo>
                  <a:close/>
                  <a:moveTo>
                    <a:pt x="2634" y="212"/>
                  </a:moveTo>
                  <a:lnTo>
                    <a:pt x="2698" y="212"/>
                  </a:lnTo>
                  <a:lnTo>
                    <a:pt x="2666" y="97"/>
                  </a:lnTo>
                  <a:lnTo>
                    <a:pt x="2634" y="212"/>
                  </a:lnTo>
                  <a:close/>
                  <a:moveTo>
                    <a:pt x="2630" y="8"/>
                  </a:moveTo>
                  <a:lnTo>
                    <a:pt x="2703" y="8"/>
                  </a:lnTo>
                  <a:lnTo>
                    <a:pt x="2808" y="341"/>
                  </a:lnTo>
                  <a:lnTo>
                    <a:pt x="2734" y="341"/>
                  </a:lnTo>
                  <a:lnTo>
                    <a:pt x="2713" y="266"/>
                  </a:lnTo>
                  <a:lnTo>
                    <a:pt x="2618" y="266"/>
                  </a:lnTo>
                  <a:lnTo>
                    <a:pt x="2597" y="341"/>
                  </a:lnTo>
                  <a:lnTo>
                    <a:pt x="2524" y="341"/>
                  </a:lnTo>
                  <a:lnTo>
                    <a:pt x="2630" y="8"/>
                  </a:lnTo>
                  <a:close/>
                  <a:moveTo>
                    <a:pt x="2824" y="243"/>
                  </a:moveTo>
                  <a:lnTo>
                    <a:pt x="2896" y="243"/>
                  </a:lnTo>
                  <a:cubicBezTo>
                    <a:pt x="2898" y="256"/>
                    <a:pt x="2901" y="266"/>
                    <a:pt x="2905" y="272"/>
                  </a:cubicBezTo>
                  <a:cubicBezTo>
                    <a:pt x="2913" y="285"/>
                    <a:pt x="2925" y="292"/>
                    <a:pt x="2941" y="292"/>
                  </a:cubicBezTo>
                  <a:cubicBezTo>
                    <a:pt x="2956" y="292"/>
                    <a:pt x="2967" y="287"/>
                    <a:pt x="2974" y="279"/>
                  </a:cubicBezTo>
                  <a:cubicBezTo>
                    <a:pt x="2981" y="271"/>
                    <a:pt x="2985" y="262"/>
                    <a:pt x="2985" y="250"/>
                  </a:cubicBezTo>
                  <a:cubicBezTo>
                    <a:pt x="2985" y="238"/>
                    <a:pt x="2979" y="227"/>
                    <a:pt x="2968" y="218"/>
                  </a:cubicBezTo>
                  <a:cubicBezTo>
                    <a:pt x="2963" y="213"/>
                    <a:pt x="2956" y="210"/>
                    <a:pt x="2948" y="206"/>
                  </a:cubicBezTo>
                  <a:cubicBezTo>
                    <a:pt x="2946" y="205"/>
                    <a:pt x="2938" y="202"/>
                    <a:pt x="2924" y="197"/>
                  </a:cubicBezTo>
                  <a:cubicBezTo>
                    <a:pt x="2897" y="188"/>
                    <a:pt x="2877" y="178"/>
                    <a:pt x="2865" y="168"/>
                  </a:cubicBezTo>
                  <a:cubicBezTo>
                    <a:pt x="2840" y="149"/>
                    <a:pt x="2828" y="124"/>
                    <a:pt x="2828" y="93"/>
                  </a:cubicBezTo>
                  <a:cubicBezTo>
                    <a:pt x="2828" y="66"/>
                    <a:pt x="2837" y="45"/>
                    <a:pt x="2854" y="28"/>
                  </a:cubicBezTo>
                  <a:cubicBezTo>
                    <a:pt x="2872" y="9"/>
                    <a:pt x="2899" y="0"/>
                    <a:pt x="2932" y="0"/>
                  </a:cubicBezTo>
                  <a:cubicBezTo>
                    <a:pt x="2974" y="0"/>
                    <a:pt x="3005" y="14"/>
                    <a:pt x="3026" y="43"/>
                  </a:cubicBezTo>
                  <a:cubicBezTo>
                    <a:pt x="3035" y="56"/>
                    <a:pt x="3042" y="74"/>
                    <a:pt x="3045" y="95"/>
                  </a:cubicBezTo>
                  <a:lnTo>
                    <a:pt x="2975" y="95"/>
                  </a:lnTo>
                  <a:cubicBezTo>
                    <a:pt x="2973" y="83"/>
                    <a:pt x="2969" y="73"/>
                    <a:pt x="2963" y="67"/>
                  </a:cubicBezTo>
                  <a:cubicBezTo>
                    <a:pt x="2955" y="60"/>
                    <a:pt x="2945" y="57"/>
                    <a:pt x="2931" y="57"/>
                  </a:cubicBezTo>
                  <a:cubicBezTo>
                    <a:pt x="2920" y="57"/>
                    <a:pt x="2911" y="60"/>
                    <a:pt x="2905" y="65"/>
                  </a:cubicBezTo>
                  <a:cubicBezTo>
                    <a:pt x="2898" y="71"/>
                    <a:pt x="2894" y="80"/>
                    <a:pt x="2894" y="91"/>
                  </a:cubicBezTo>
                  <a:cubicBezTo>
                    <a:pt x="2894" y="103"/>
                    <a:pt x="2900" y="113"/>
                    <a:pt x="2911" y="121"/>
                  </a:cubicBezTo>
                  <a:cubicBezTo>
                    <a:pt x="2919" y="127"/>
                    <a:pt x="2935" y="134"/>
                    <a:pt x="2959" y="142"/>
                  </a:cubicBezTo>
                  <a:cubicBezTo>
                    <a:pt x="2987" y="151"/>
                    <a:pt x="3009" y="161"/>
                    <a:pt x="3024" y="174"/>
                  </a:cubicBezTo>
                  <a:cubicBezTo>
                    <a:pt x="3047" y="191"/>
                    <a:pt x="3058" y="215"/>
                    <a:pt x="3058" y="246"/>
                  </a:cubicBezTo>
                  <a:cubicBezTo>
                    <a:pt x="3058" y="276"/>
                    <a:pt x="3048" y="301"/>
                    <a:pt x="3027" y="319"/>
                  </a:cubicBezTo>
                  <a:cubicBezTo>
                    <a:pt x="3005" y="339"/>
                    <a:pt x="2976" y="349"/>
                    <a:pt x="2940" y="349"/>
                  </a:cubicBezTo>
                  <a:cubicBezTo>
                    <a:pt x="2897" y="349"/>
                    <a:pt x="2865" y="333"/>
                    <a:pt x="2844" y="300"/>
                  </a:cubicBezTo>
                  <a:cubicBezTo>
                    <a:pt x="2833" y="284"/>
                    <a:pt x="2826" y="265"/>
                    <a:pt x="2824" y="243"/>
                  </a:cubicBezTo>
                  <a:close/>
                  <a:moveTo>
                    <a:pt x="3331" y="341"/>
                  </a:moveTo>
                  <a:lnTo>
                    <a:pt x="3251" y="341"/>
                  </a:lnTo>
                  <a:lnTo>
                    <a:pt x="3160" y="8"/>
                  </a:lnTo>
                  <a:lnTo>
                    <a:pt x="3235" y="8"/>
                  </a:lnTo>
                  <a:lnTo>
                    <a:pt x="3293" y="248"/>
                  </a:lnTo>
                  <a:lnTo>
                    <a:pt x="3350" y="8"/>
                  </a:lnTo>
                  <a:lnTo>
                    <a:pt x="3423" y="8"/>
                  </a:lnTo>
                  <a:lnTo>
                    <a:pt x="3331" y="341"/>
                  </a:lnTo>
                  <a:close/>
                  <a:moveTo>
                    <a:pt x="3459" y="341"/>
                  </a:moveTo>
                  <a:lnTo>
                    <a:pt x="3459" y="8"/>
                  </a:lnTo>
                  <a:lnTo>
                    <a:pt x="3672" y="8"/>
                  </a:lnTo>
                  <a:lnTo>
                    <a:pt x="3672" y="69"/>
                  </a:lnTo>
                  <a:lnTo>
                    <a:pt x="3530" y="69"/>
                  </a:lnTo>
                  <a:lnTo>
                    <a:pt x="3530" y="140"/>
                  </a:lnTo>
                  <a:lnTo>
                    <a:pt x="3659" y="140"/>
                  </a:lnTo>
                  <a:lnTo>
                    <a:pt x="3659" y="198"/>
                  </a:lnTo>
                  <a:lnTo>
                    <a:pt x="3530" y="198"/>
                  </a:lnTo>
                  <a:lnTo>
                    <a:pt x="3530" y="280"/>
                  </a:lnTo>
                  <a:lnTo>
                    <a:pt x="3675" y="280"/>
                  </a:lnTo>
                  <a:lnTo>
                    <a:pt x="3675" y="341"/>
                  </a:lnTo>
                  <a:lnTo>
                    <a:pt x="3459" y="341"/>
                  </a:lnTo>
                  <a:close/>
                  <a:moveTo>
                    <a:pt x="3803" y="156"/>
                  </a:moveTo>
                  <a:lnTo>
                    <a:pt x="3842" y="156"/>
                  </a:lnTo>
                  <a:cubicBezTo>
                    <a:pt x="3864" y="156"/>
                    <a:pt x="3879" y="151"/>
                    <a:pt x="3887" y="142"/>
                  </a:cubicBezTo>
                  <a:cubicBezTo>
                    <a:pt x="3894" y="134"/>
                    <a:pt x="3897" y="123"/>
                    <a:pt x="3897" y="109"/>
                  </a:cubicBezTo>
                  <a:cubicBezTo>
                    <a:pt x="3897" y="92"/>
                    <a:pt x="3892" y="79"/>
                    <a:pt x="3880" y="71"/>
                  </a:cubicBezTo>
                  <a:cubicBezTo>
                    <a:pt x="3873" y="67"/>
                    <a:pt x="3861" y="64"/>
                    <a:pt x="3844" y="64"/>
                  </a:cubicBezTo>
                  <a:lnTo>
                    <a:pt x="3803" y="64"/>
                  </a:lnTo>
                  <a:lnTo>
                    <a:pt x="3803" y="156"/>
                  </a:lnTo>
                  <a:close/>
                  <a:moveTo>
                    <a:pt x="3732" y="341"/>
                  </a:moveTo>
                  <a:lnTo>
                    <a:pt x="3732" y="8"/>
                  </a:lnTo>
                  <a:lnTo>
                    <a:pt x="3860" y="8"/>
                  </a:lnTo>
                  <a:cubicBezTo>
                    <a:pt x="3893" y="8"/>
                    <a:pt x="3919" y="15"/>
                    <a:pt x="3937" y="30"/>
                  </a:cubicBezTo>
                  <a:cubicBezTo>
                    <a:pt x="3958" y="46"/>
                    <a:pt x="3969" y="70"/>
                    <a:pt x="3969" y="101"/>
                  </a:cubicBezTo>
                  <a:cubicBezTo>
                    <a:pt x="3969" y="126"/>
                    <a:pt x="3962" y="147"/>
                    <a:pt x="3947" y="164"/>
                  </a:cubicBezTo>
                  <a:cubicBezTo>
                    <a:pt x="3940" y="172"/>
                    <a:pt x="3932" y="178"/>
                    <a:pt x="3921" y="183"/>
                  </a:cubicBezTo>
                  <a:cubicBezTo>
                    <a:pt x="3935" y="187"/>
                    <a:pt x="3945" y="196"/>
                    <a:pt x="3953" y="209"/>
                  </a:cubicBezTo>
                  <a:cubicBezTo>
                    <a:pt x="3957" y="216"/>
                    <a:pt x="3961" y="228"/>
                    <a:pt x="3963" y="243"/>
                  </a:cubicBezTo>
                  <a:cubicBezTo>
                    <a:pt x="3964" y="249"/>
                    <a:pt x="3966" y="265"/>
                    <a:pt x="3967" y="293"/>
                  </a:cubicBezTo>
                  <a:cubicBezTo>
                    <a:pt x="3969" y="311"/>
                    <a:pt x="3971" y="322"/>
                    <a:pt x="3973" y="328"/>
                  </a:cubicBezTo>
                  <a:cubicBezTo>
                    <a:pt x="3974" y="332"/>
                    <a:pt x="3976" y="336"/>
                    <a:pt x="3979" y="341"/>
                  </a:cubicBezTo>
                  <a:lnTo>
                    <a:pt x="3905" y="341"/>
                  </a:lnTo>
                  <a:cubicBezTo>
                    <a:pt x="3903" y="335"/>
                    <a:pt x="3901" y="329"/>
                    <a:pt x="3900" y="322"/>
                  </a:cubicBezTo>
                  <a:cubicBezTo>
                    <a:pt x="3900" y="318"/>
                    <a:pt x="3899" y="303"/>
                    <a:pt x="3897" y="279"/>
                  </a:cubicBezTo>
                  <a:cubicBezTo>
                    <a:pt x="3895" y="256"/>
                    <a:pt x="3892" y="240"/>
                    <a:pt x="3888" y="233"/>
                  </a:cubicBezTo>
                  <a:cubicBezTo>
                    <a:pt x="3883" y="222"/>
                    <a:pt x="3876" y="215"/>
                    <a:pt x="3866" y="212"/>
                  </a:cubicBezTo>
                  <a:cubicBezTo>
                    <a:pt x="3861" y="211"/>
                    <a:pt x="3853" y="210"/>
                    <a:pt x="3844" y="210"/>
                  </a:cubicBezTo>
                  <a:lnTo>
                    <a:pt x="3803" y="210"/>
                  </a:lnTo>
                  <a:lnTo>
                    <a:pt x="3803" y="341"/>
                  </a:lnTo>
                  <a:lnTo>
                    <a:pt x="3732" y="341"/>
                  </a:lnTo>
                  <a:close/>
                  <a:moveTo>
                    <a:pt x="4103" y="284"/>
                  </a:moveTo>
                  <a:lnTo>
                    <a:pt x="4142" y="284"/>
                  </a:lnTo>
                  <a:cubicBezTo>
                    <a:pt x="4162" y="284"/>
                    <a:pt x="4176" y="280"/>
                    <a:pt x="4184" y="274"/>
                  </a:cubicBezTo>
                  <a:cubicBezTo>
                    <a:pt x="4195" y="265"/>
                    <a:pt x="4200" y="253"/>
                    <a:pt x="4200" y="238"/>
                  </a:cubicBezTo>
                  <a:cubicBezTo>
                    <a:pt x="4200" y="219"/>
                    <a:pt x="4193" y="206"/>
                    <a:pt x="4179" y="199"/>
                  </a:cubicBezTo>
                  <a:cubicBezTo>
                    <a:pt x="4171" y="194"/>
                    <a:pt x="4158" y="192"/>
                    <a:pt x="4139" y="192"/>
                  </a:cubicBezTo>
                  <a:lnTo>
                    <a:pt x="4103" y="192"/>
                  </a:lnTo>
                  <a:lnTo>
                    <a:pt x="4103" y="284"/>
                  </a:lnTo>
                  <a:close/>
                  <a:moveTo>
                    <a:pt x="4103" y="142"/>
                  </a:moveTo>
                  <a:lnTo>
                    <a:pt x="4135" y="142"/>
                  </a:lnTo>
                  <a:cubicBezTo>
                    <a:pt x="4153" y="142"/>
                    <a:pt x="4165" y="140"/>
                    <a:pt x="4173" y="134"/>
                  </a:cubicBezTo>
                  <a:cubicBezTo>
                    <a:pt x="4183" y="127"/>
                    <a:pt x="4188" y="116"/>
                    <a:pt x="4188" y="102"/>
                  </a:cubicBezTo>
                  <a:cubicBezTo>
                    <a:pt x="4188" y="87"/>
                    <a:pt x="4182" y="76"/>
                    <a:pt x="4170" y="70"/>
                  </a:cubicBezTo>
                  <a:cubicBezTo>
                    <a:pt x="4163" y="66"/>
                    <a:pt x="4152" y="64"/>
                    <a:pt x="4135" y="64"/>
                  </a:cubicBezTo>
                  <a:lnTo>
                    <a:pt x="4103" y="64"/>
                  </a:lnTo>
                  <a:lnTo>
                    <a:pt x="4103" y="142"/>
                  </a:lnTo>
                  <a:close/>
                  <a:moveTo>
                    <a:pt x="4032" y="341"/>
                  </a:moveTo>
                  <a:lnTo>
                    <a:pt x="4032" y="8"/>
                  </a:lnTo>
                  <a:lnTo>
                    <a:pt x="4151" y="8"/>
                  </a:lnTo>
                  <a:cubicBezTo>
                    <a:pt x="4174" y="8"/>
                    <a:pt x="4193" y="10"/>
                    <a:pt x="4205" y="14"/>
                  </a:cubicBezTo>
                  <a:cubicBezTo>
                    <a:pt x="4224" y="21"/>
                    <a:pt x="4238" y="31"/>
                    <a:pt x="4247" y="46"/>
                  </a:cubicBezTo>
                  <a:cubicBezTo>
                    <a:pt x="4255" y="59"/>
                    <a:pt x="4259" y="73"/>
                    <a:pt x="4259" y="89"/>
                  </a:cubicBezTo>
                  <a:cubicBezTo>
                    <a:pt x="4259" y="122"/>
                    <a:pt x="4243" y="145"/>
                    <a:pt x="4211" y="160"/>
                  </a:cubicBezTo>
                  <a:cubicBezTo>
                    <a:pt x="4251" y="174"/>
                    <a:pt x="4272" y="201"/>
                    <a:pt x="4272" y="243"/>
                  </a:cubicBezTo>
                  <a:cubicBezTo>
                    <a:pt x="4272" y="279"/>
                    <a:pt x="4258" y="306"/>
                    <a:pt x="4231" y="324"/>
                  </a:cubicBezTo>
                  <a:cubicBezTo>
                    <a:pt x="4214" y="335"/>
                    <a:pt x="4191" y="341"/>
                    <a:pt x="4162" y="341"/>
                  </a:cubicBezTo>
                  <a:lnTo>
                    <a:pt x="4032" y="341"/>
                  </a:lnTo>
                  <a:close/>
                  <a:moveTo>
                    <a:pt x="4323" y="341"/>
                  </a:moveTo>
                  <a:lnTo>
                    <a:pt x="4323" y="8"/>
                  </a:lnTo>
                  <a:lnTo>
                    <a:pt x="4395" y="8"/>
                  </a:lnTo>
                  <a:lnTo>
                    <a:pt x="4395" y="341"/>
                  </a:lnTo>
                  <a:lnTo>
                    <a:pt x="4323" y="341"/>
                  </a:lnTo>
                  <a:close/>
                  <a:moveTo>
                    <a:pt x="4460" y="341"/>
                  </a:moveTo>
                  <a:lnTo>
                    <a:pt x="4460" y="8"/>
                  </a:lnTo>
                  <a:lnTo>
                    <a:pt x="4532" y="8"/>
                  </a:lnTo>
                  <a:lnTo>
                    <a:pt x="4637" y="222"/>
                  </a:lnTo>
                  <a:lnTo>
                    <a:pt x="4637" y="8"/>
                  </a:lnTo>
                  <a:lnTo>
                    <a:pt x="4705" y="8"/>
                  </a:lnTo>
                  <a:lnTo>
                    <a:pt x="4705" y="341"/>
                  </a:lnTo>
                  <a:lnTo>
                    <a:pt x="4634" y="341"/>
                  </a:lnTo>
                  <a:lnTo>
                    <a:pt x="4528" y="127"/>
                  </a:lnTo>
                  <a:lnTo>
                    <a:pt x="4528" y="341"/>
                  </a:lnTo>
                  <a:lnTo>
                    <a:pt x="4460" y="341"/>
                  </a:lnTo>
                  <a:close/>
                  <a:moveTo>
                    <a:pt x="4842" y="280"/>
                  </a:moveTo>
                  <a:lnTo>
                    <a:pt x="4874" y="280"/>
                  </a:lnTo>
                  <a:cubicBezTo>
                    <a:pt x="4899" y="280"/>
                    <a:pt x="4918" y="274"/>
                    <a:pt x="4929" y="262"/>
                  </a:cubicBezTo>
                  <a:cubicBezTo>
                    <a:pt x="4947" y="243"/>
                    <a:pt x="4956" y="213"/>
                    <a:pt x="4956" y="173"/>
                  </a:cubicBezTo>
                  <a:cubicBezTo>
                    <a:pt x="4956" y="139"/>
                    <a:pt x="4948" y="113"/>
                    <a:pt x="4933" y="94"/>
                  </a:cubicBezTo>
                  <a:cubicBezTo>
                    <a:pt x="4920" y="77"/>
                    <a:pt x="4900" y="69"/>
                    <a:pt x="4872" y="69"/>
                  </a:cubicBezTo>
                  <a:lnTo>
                    <a:pt x="4842" y="69"/>
                  </a:lnTo>
                  <a:lnTo>
                    <a:pt x="4842" y="280"/>
                  </a:lnTo>
                  <a:close/>
                  <a:moveTo>
                    <a:pt x="4770" y="341"/>
                  </a:moveTo>
                  <a:lnTo>
                    <a:pt x="4770" y="8"/>
                  </a:lnTo>
                  <a:lnTo>
                    <a:pt x="4873" y="8"/>
                  </a:lnTo>
                  <a:cubicBezTo>
                    <a:pt x="4918" y="8"/>
                    <a:pt x="4954" y="20"/>
                    <a:pt x="4980" y="44"/>
                  </a:cubicBezTo>
                  <a:cubicBezTo>
                    <a:pt x="5011" y="73"/>
                    <a:pt x="5027" y="116"/>
                    <a:pt x="5027" y="174"/>
                  </a:cubicBezTo>
                  <a:cubicBezTo>
                    <a:pt x="5027" y="229"/>
                    <a:pt x="5012" y="272"/>
                    <a:pt x="4982" y="302"/>
                  </a:cubicBezTo>
                  <a:cubicBezTo>
                    <a:pt x="4966" y="319"/>
                    <a:pt x="4947" y="330"/>
                    <a:pt x="4926" y="335"/>
                  </a:cubicBezTo>
                  <a:cubicBezTo>
                    <a:pt x="4911" y="339"/>
                    <a:pt x="4893" y="341"/>
                    <a:pt x="4873" y="341"/>
                  </a:cubicBezTo>
                  <a:lnTo>
                    <a:pt x="4770" y="341"/>
                  </a:lnTo>
                  <a:close/>
                  <a:moveTo>
                    <a:pt x="5078" y="341"/>
                  </a:moveTo>
                  <a:lnTo>
                    <a:pt x="5078" y="8"/>
                  </a:lnTo>
                  <a:lnTo>
                    <a:pt x="5291" y="8"/>
                  </a:lnTo>
                  <a:lnTo>
                    <a:pt x="5291" y="69"/>
                  </a:lnTo>
                  <a:lnTo>
                    <a:pt x="5150" y="69"/>
                  </a:lnTo>
                  <a:lnTo>
                    <a:pt x="5150" y="140"/>
                  </a:lnTo>
                  <a:lnTo>
                    <a:pt x="5278" y="140"/>
                  </a:lnTo>
                  <a:lnTo>
                    <a:pt x="5278" y="198"/>
                  </a:lnTo>
                  <a:lnTo>
                    <a:pt x="5150" y="198"/>
                  </a:lnTo>
                  <a:lnTo>
                    <a:pt x="5150" y="280"/>
                  </a:lnTo>
                  <a:lnTo>
                    <a:pt x="5294" y="280"/>
                  </a:lnTo>
                  <a:lnTo>
                    <a:pt x="5294" y="341"/>
                  </a:lnTo>
                  <a:lnTo>
                    <a:pt x="5078" y="341"/>
                  </a:lnTo>
                  <a:close/>
                  <a:moveTo>
                    <a:pt x="5410" y="341"/>
                  </a:moveTo>
                  <a:lnTo>
                    <a:pt x="5410" y="69"/>
                  </a:lnTo>
                  <a:lnTo>
                    <a:pt x="5329" y="69"/>
                  </a:lnTo>
                  <a:lnTo>
                    <a:pt x="5329" y="8"/>
                  </a:lnTo>
                  <a:lnTo>
                    <a:pt x="5563" y="8"/>
                  </a:lnTo>
                  <a:lnTo>
                    <a:pt x="5563" y="69"/>
                  </a:lnTo>
                  <a:lnTo>
                    <a:pt x="5481" y="69"/>
                  </a:lnTo>
                  <a:lnTo>
                    <a:pt x="5481" y="341"/>
                  </a:lnTo>
                  <a:lnTo>
                    <a:pt x="5410" y="341"/>
                  </a:lnTo>
                  <a:close/>
                  <a:moveTo>
                    <a:pt x="5644" y="269"/>
                  </a:moveTo>
                  <a:lnTo>
                    <a:pt x="5644" y="341"/>
                  </a:lnTo>
                  <a:lnTo>
                    <a:pt x="5571" y="341"/>
                  </a:lnTo>
                  <a:lnTo>
                    <a:pt x="5571" y="269"/>
                  </a:lnTo>
                  <a:lnTo>
                    <a:pt x="5644" y="269"/>
                  </a:lnTo>
                  <a:close/>
                </a:path>
              </a:pathLst>
            </a:custGeom>
            <a:solidFill>
              <a:srgbClr val="E2007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8" name="Freeform 5"/>
            <p:cNvSpPr>
              <a:spLocks noChangeAspect="1" noEditPoints="1"/>
            </p:cNvSpPr>
            <p:nvPr userDrawn="1"/>
          </p:nvSpPr>
          <p:spPr bwMode="auto">
            <a:xfrm>
              <a:off x="321317" y="6153149"/>
              <a:ext cx="760058" cy="371475"/>
            </a:xfrm>
            <a:custGeom>
              <a:avLst/>
              <a:gdLst/>
              <a:ahLst/>
              <a:cxnLst>
                <a:cxn ang="0">
                  <a:pos x="1" y="604"/>
                </a:cxn>
                <a:cxn ang="0">
                  <a:pos x="274" y="604"/>
                </a:cxn>
                <a:cxn ang="0">
                  <a:pos x="274" y="871"/>
                </a:cxn>
                <a:cxn ang="0">
                  <a:pos x="1" y="871"/>
                </a:cxn>
                <a:cxn ang="0">
                  <a:pos x="1" y="604"/>
                </a:cxn>
                <a:cxn ang="0">
                  <a:pos x="650" y="1032"/>
                </a:cxn>
                <a:cxn ang="0">
                  <a:pos x="688" y="1197"/>
                </a:cxn>
                <a:cxn ang="0">
                  <a:pos x="797" y="1237"/>
                </a:cxn>
                <a:cxn ang="0">
                  <a:pos x="875" y="1238"/>
                </a:cxn>
                <a:cxn ang="0">
                  <a:pos x="875" y="1313"/>
                </a:cxn>
                <a:cxn ang="0">
                  <a:pos x="219" y="1313"/>
                </a:cxn>
                <a:cxn ang="0">
                  <a:pos x="219" y="1238"/>
                </a:cxn>
                <a:cxn ang="0">
                  <a:pos x="335" y="1231"/>
                </a:cxn>
                <a:cxn ang="0">
                  <a:pos x="431" y="1144"/>
                </a:cxn>
                <a:cxn ang="0">
                  <a:pos x="442" y="1032"/>
                </a:cxn>
                <a:cxn ang="0">
                  <a:pos x="442" y="63"/>
                </a:cxn>
                <a:cxn ang="0">
                  <a:pos x="180" y="171"/>
                </a:cxn>
                <a:cxn ang="0">
                  <a:pos x="71" y="475"/>
                </a:cxn>
                <a:cxn ang="0">
                  <a:pos x="0" y="463"/>
                </a:cxn>
                <a:cxn ang="0">
                  <a:pos x="13" y="0"/>
                </a:cxn>
                <a:cxn ang="0">
                  <a:pos x="1081" y="0"/>
                </a:cxn>
                <a:cxn ang="0">
                  <a:pos x="1094" y="463"/>
                </a:cxn>
                <a:cxn ang="0">
                  <a:pos x="1023" y="475"/>
                </a:cxn>
                <a:cxn ang="0">
                  <a:pos x="913" y="171"/>
                </a:cxn>
                <a:cxn ang="0">
                  <a:pos x="650" y="63"/>
                </a:cxn>
                <a:cxn ang="0">
                  <a:pos x="650" y="1032"/>
                </a:cxn>
                <a:cxn ang="0">
                  <a:pos x="824" y="604"/>
                </a:cxn>
                <a:cxn ang="0">
                  <a:pos x="1096" y="604"/>
                </a:cxn>
                <a:cxn ang="0">
                  <a:pos x="1096" y="871"/>
                </a:cxn>
                <a:cxn ang="0">
                  <a:pos x="824" y="871"/>
                </a:cxn>
                <a:cxn ang="0">
                  <a:pos x="824" y="604"/>
                </a:cxn>
                <a:cxn ang="0">
                  <a:pos x="1641" y="604"/>
                </a:cxn>
                <a:cxn ang="0">
                  <a:pos x="1914" y="604"/>
                </a:cxn>
                <a:cxn ang="0">
                  <a:pos x="1914" y="871"/>
                </a:cxn>
                <a:cxn ang="0">
                  <a:pos x="1641" y="871"/>
                </a:cxn>
                <a:cxn ang="0">
                  <a:pos x="1641" y="604"/>
                </a:cxn>
                <a:cxn ang="0">
                  <a:pos x="2459" y="604"/>
                </a:cxn>
                <a:cxn ang="0">
                  <a:pos x="2731" y="604"/>
                </a:cxn>
                <a:cxn ang="0">
                  <a:pos x="2731" y="871"/>
                </a:cxn>
                <a:cxn ang="0">
                  <a:pos x="2459" y="871"/>
                </a:cxn>
                <a:cxn ang="0">
                  <a:pos x="2459" y="604"/>
                </a:cxn>
              </a:cxnLst>
              <a:rect l="0" t="0" r="r" b="b"/>
              <a:pathLst>
                <a:path w="2731" h="1313">
                  <a:moveTo>
                    <a:pt x="1" y="604"/>
                  </a:moveTo>
                  <a:lnTo>
                    <a:pt x="274" y="604"/>
                  </a:lnTo>
                  <a:lnTo>
                    <a:pt x="274" y="871"/>
                  </a:lnTo>
                  <a:lnTo>
                    <a:pt x="1" y="871"/>
                  </a:lnTo>
                  <a:lnTo>
                    <a:pt x="1" y="604"/>
                  </a:lnTo>
                  <a:close/>
                  <a:moveTo>
                    <a:pt x="650" y="1032"/>
                  </a:moveTo>
                  <a:cubicBezTo>
                    <a:pt x="650" y="1117"/>
                    <a:pt x="663" y="1171"/>
                    <a:pt x="688" y="1197"/>
                  </a:cubicBezTo>
                  <a:cubicBezTo>
                    <a:pt x="710" y="1218"/>
                    <a:pt x="746" y="1232"/>
                    <a:pt x="797" y="1237"/>
                  </a:cubicBezTo>
                  <a:cubicBezTo>
                    <a:pt x="813" y="1238"/>
                    <a:pt x="838" y="1238"/>
                    <a:pt x="875" y="1238"/>
                  </a:cubicBezTo>
                  <a:lnTo>
                    <a:pt x="875" y="1313"/>
                  </a:lnTo>
                  <a:lnTo>
                    <a:pt x="219" y="1313"/>
                  </a:lnTo>
                  <a:lnTo>
                    <a:pt x="219" y="1238"/>
                  </a:lnTo>
                  <a:cubicBezTo>
                    <a:pt x="271" y="1238"/>
                    <a:pt x="310" y="1236"/>
                    <a:pt x="335" y="1231"/>
                  </a:cubicBezTo>
                  <a:cubicBezTo>
                    <a:pt x="386" y="1221"/>
                    <a:pt x="418" y="1192"/>
                    <a:pt x="431" y="1144"/>
                  </a:cubicBezTo>
                  <a:cubicBezTo>
                    <a:pt x="438" y="1119"/>
                    <a:pt x="442" y="1082"/>
                    <a:pt x="442" y="1032"/>
                  </a:cubicBezTo>
                  <a:lnTo>
                    <a:pt x="442" y="63"/>
                  </a:lnTo>
                  <a:cubicBezTo>
                    <a:pt x="330" y="66"/>
                    <a:pt x="243" y="102"/>
                    <a:pt x="180" y="171"/>
                  </a:cubicBezTo>
                  <a:cubicBezTo>
                    <a:pt x="121" y="238"/>
                    <a:pt x="84" y="339"/>
                    <a:pt x="71" y="475"/>
                  </a:cubicBezTo>
                  <a:lnTo>
                    <a:pt x="0" y="463"/>
                  </a:lnTo>
                  <a:lnTo>
                    <a:pt x="13" y="0"/>
                  </a:lnTo>
                  <a:lnTo>
                    <a:pt x="1081" y="0"/>
                  </a:lnTo>
                  <a:lnTo>
                    <a:pt x="1094" y="463"/>
                  </a:lnTo>
                  <a:lnTo>
                    <a:pt x="1023" y="475"/>
                  </a:lnTo>
                  <a:cubicBezTo>
                    <a:pt x="1010" y="339"/>
                    <a:pt x="973" y="238"/>
                    <a:pt x="913" y="171"/>
                  </a:cubicBezTo>
                  <a:cubicBezTo>
                    <a:pt x="850" y="102"/>
                    <a:pt x="762" y="66"/>
                    <a:pt x="650" y="63"/>
                  </a:cubicBezTo>
                  <a:lnTo>
                    <a:pt x="650" y="1032"/>
                  </a:lnTo>
                  <a:close/>
                  <a:moveTo>
                    <a:pt x="824" y="604"/>
                  </a:moveTo>
                  <a:lnTo>
                    <a:pt x="1096" y="604"/>
                  </a:lnTo>
                  <a:lnTo>
                    <a:pt x="1096" y="871"/>
                  </a:lnTo>
                  <a:lnTo>
                    <a:pt x="824" y="871"/>
                  </a:lnTo>
                  <a:lnTo>
                    <a:pt x="824" y="604"/>
                  </a:lnTo>
                  <a:close/>
                  <a:moveTo>
                    <a:pt x="1641" y="604"/>
                  </a:moveTo>
                  <a:lnTo>
                    <a:pt x="1914" y="604"/>
                  </a:lnTo>
                  <a:lnTo>
                    <a:pt x="1914" y="871"/>
                  </a:lnTo>
                  <a:lnTo>
                    <a:pt x="1641" y="871"/>
                  </a:lnTo>
                  <a:lnTo>
                    <a:pt x="1641" y="604"/>
                  </a:lnTo>
                  <a:close/>
                  <a:moveTo>
                    <a:pt x="2459" y="604"/>
                  </a:moveTo>
                  <a:lnTo>
                    <a:pt x="2731" y="604"/>
                  </a:lnTo>
                  <a:lnTo>
                    <a:pt x="2731" y="871"/>
                  </a:lnTo>
                  <a:lnTo>
                    <a:pt x="2459" y="871"/>
                  </a:lnTo>
                  <a:lnTo>
                    <a:pt x="2459" y="604"/>
                  </a:lnTo>
                  <a:close/>
                </a:path>
              </a:pathLst>
            </a:custGeom>
            <a:solidFill>
              <a:srgbClr val="E2007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003313548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6950" y="403225"/>
            <a:ext cx="4803775" cy="3603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474590" y="4209155"/>
            <a:ext cx="5848498" cy="49744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855635" y="9381000"/>
            <a:ext cx="467452" cy="3048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900">
                <a:latin typeface="Tele-GroteskNor" pitchFamily="2" charset="0"/>
              </a:defRPr>
            </a:lvl1pPr>
          </a:lstStyle>
          <a:p>
            <a:fld id="{76E97663-D53D-4421-A2F3-0C076A0529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96344682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indent="0" algn="l" defTabSz="1152144" rtl="0" eaLnBrk="1" latinLnBrk="0" hangingPunct="1">
      <a:lnSpc>
        <a:spcPct val="90000"/>
      </a:lnSpc>
      <a:spcBef>
        <a:spcPts val="400"/>
      </a:spcBef>
      <a:buClr>
        <a:schemeClr val="tx2"/>
      </a:buClr>
      <a:buSzPct val="75000"/>
      <a:buFont typeface="Wingdings" pitchFamily="2" charset="2"/>
      <a:buNone/>
      <a:defRPr sz="1000" kern="1200">
        <a:solidFill>
          <a:schemeClr val="tx1"/>
        </a:solidFill>
        <a:latin typeface="Tele-GroteskFet" pitchFamily="2" charset="0"/>
        <a:ea typeface="+mn-ea"/>
        <a:cs typeface="+mn-cs"/>
      </a:defRPr>
    </a:lvl1pPr>
    <a:lvl2pPr marL="0" indent="0" algn="l" defTabSz="1152144" rtl="0" eaLnBrk="1" latinLnBrk="0" hangingPunct="1">
      <a:lnSpc>
        <a:spcPct val="90000"/>
      </a:lnSpc>
      <a:spcBef>
        <a:spcPts val="400"/>
      </a:spcBef>
      <a:buClr>
        <a:schemeClr val="tx2"/>
      </a:buClr>
      <a:buSzPct val="75000"/>
      <a:buFont typeface="Wingdings" pitchFamily="2" charset="2"/>
      <a:buNone/>
      <a:defRPr sz="1000" kern="1200">
        <a:solidFill>
          <a:schemeClr val="tx1"/>
        </a:solidFill>
        <a:latin typeface="Tele-GroteskNor" pitchFamily="2" charset="0"/>
        <a:ea typeface="+mn-ea"/>
        <a:cs typeface="+mn-cs"/>
      </a:defRPr>
    </a:lvl2pPr>
    <a:lvl3pPr marL="85725" indent="-85725" algn="l" defTabSz="1152144" rtl="0" eaLnBrk="1" latinLnBrk="0" hangingPunct="1">
      <a:lnSpc>
        <a:spcPct val="90000"/>
      </a:lnSpc>
      <a:spcBef>
        <a:spcPts val="400"/>
      </a:spcBef>
      <a:buClrTx/>
      <a:buSzPct val="70000"/>
      <a:buFont typeface="Wingdings 2" panose="05020102010507070707" pitchFamily="18" charset="2"/>
      <a:buChar char="¡"/>
      <a:defRPr sz="1000" kern="1200">
        <a:solidFill>
          <a:schemeClr val="tx1"/>
        </a:solidFill>
        <a:latin typeface="Tele-GroteskNor" pitchFamily="2" charset="0"/>
        <a:ea typeface="+mn-ea"/>
        <a:cs typeface="+mn-cs"/>
      </a:defRPr>
    </a:lvl3pPr>
    <a:lvl4pPr marL="180975" indent="-95250" algn="l" defTabSz="1152144" rtl="0" eaLnBrk="1" latinLnBrk="0" hangingPunct="1">
      <a:lnSpc>
        <a:spcPct val="90000"/>
      </a:lnSpc>
      <a:spcBef>
        <a:spcPts val="400"/>
      </a:spcBef>
      <a:buClrTx/>
      <a:buSzPct val="70000"/>
      <a:buFont typeface="Wingdings 2" panose="05020102010507070707" pitchFamily="18" charset="2"/>
      <a:buChar char="¡"/>
      <a:defRPr sz="1000" kern="1200">
        <a:solidFill>
          <a:schemeClr val="tx1"/>
        </a:solidFill>
        <a:latin typeface="Tele-GroteskNor" pitchFamily="2" charset="0"/>
        <a:ea typeface="+mn-ea"/>
        <a:cs typeface="+mn-cs"/>
      </a:defRPr>
    </a:lvl4pPr>
    <a:lvl5pPr marL="266700" indent="-85725" algn="l" defTabSz="1152144" rtl="0" eaLnBrk="1" latinLnBrk="0" hangingPunct="1">
      <a:lnSpc>
        <a:spcPct val="90000"/>
      </a:lnSpc>
      <a:spcBef>
        <a:spcPts val="400"/>
      </a:spcBef>
      <a:buClrTx/>
      <a:buSzPct val="70000"/>
      <a:buFont typeface="Wingdings 2" panose="05020102010507070707" pitchFamily="18" charset="2"/>
      <a:buChar char="¡"/>
      <a:defRPr sz="1000" kern="1200">
        <a:solidFill>
          <a:schemeClr val="tx1"/>
        </a:solidFill>
        <a:latin typeface="Tele-GroteskNor" pitchFamily="2" charset="0"/>
        <a:ea typeface="+mn-ea"/>
        <a:cs typeface="+mn-cs"/>
      </a:defRPr>
    </a:lvl5pPr>
    <a:lvl6pPr marL="2880360" algn="l" defTabSz="115214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56432" algn="l" defTabSz="115214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32504" algn="l" defTabSz="115214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608576" algn="l" defTabSz="115214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45300-06CA-40BE-9A9D-B151DEC6D99A}" type="slidenum">
              <a:rPr lang="hu-HU" smtClean="0"/>
              <a:pPr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055312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45300-06CA-40BE-9A9D-B151DEC6D99A}" type="slidenum">
              <a:rPr lang="hu-HU" smtClean="0"/>
              <a:pPr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238314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97663-D53D-4421-A2F3-0C076A0529F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39534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45300-06CA-40BE-9A9D-B151DEC6D99A}" type="slidenum">
              <a:rPr lang="hu-HU" smtClean="0"/>
              <a:pPr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298178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97663-D53D-4421-A2F3-0C076A0529F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07108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dirty="0" smtClean="0">
              <a:cs typeface="Arial" panose="020B0604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/>
              <a:t>01.10.2012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mtClean="0"/>
              <a:t>– streng vertraulich, vertraulich, intern, öffentlich – Autor / Thema der Präsentation</a:t>
            </a:r>
            <a:endParaRPr lang="de-DE" dirty="0"/>
          </a:p>
        </p:txBody>
      </p:sp>
      <p:sp>
        <p:nvSpPr>
          <p:cNvPr id="18438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Tele-GroteskNor" pitchFamily="2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Tele-GroteskNor" pitchFamily="2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Tele-GroteskNor" pitchFamily="2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Tele-GroteskNor" pitchFamily="2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Tele-GroteskNor" pitchFamily="2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Tele-GroteskNor" pitchFamily="2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Tele-GroteskNor" pitchFamily="2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Tele-GroteskNor" pitchFamily="2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Tele-GroteskNor" pitchFamily="2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31767147-25D8-4825-B3F7-7E47ECC00E28}" type="slidenum">
              <a:rPr lang="de-DE" altLang="hu-HU" smtClean="0"/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de-DE" altLang="hu-HU" smtClean="0"/>
          </a:p>
        </p:txBody>
      </p:sp>
    </p:spTree>
    <p:extLst>
      <p:ext uri="{BB962C8B-B14F-4D97-AF65-F5344CB8AC3E}">
        <p14:creationId xmlns:p14="http://schemas.microsoft.com/office/powerpoint/2010/main" xmlns="" val="2851558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97663-D53D-4421-A2F3-0C076A0529F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1379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97663-D53D-4421-A2F3-0C076A0529F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79857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97663-D53D-4421-A2F3-0C076A0529F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89902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3.emf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3.emf"/><Relationship Id="rId4" Type="http://schemas.openxmlformats.org/officeDocument/2006/relationships/image" Target="../media/image13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3.emf"/><Relationship Id="rId4" Type="http://schemas.openxmlformats.org/officeDocument/2006/relationships/image" Target="../media/image15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4.v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5.v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6.v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7.v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8.v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9.v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0.v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.emf"/><Relationship Id="rId4" Type="http://schemas.openxmlformats.org/officeDocument/2006/relationships/image" Target="../media/image3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1.v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2.v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3.v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4.v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5.v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tags" Target="../tags/tag3.xml"/><Relationship Id="rId7" Type="http://schemas.openxmlformats.org/officeDocument/2006/relationships/image" Target="../media/image6.jpeg"/><Relationship Id="rId2" Type="http://schemas.openxmlformats.org/officeDocument/2006/relationships/tags" Target="../tags/tag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.xml"/><Relationship Id="rId9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2.emf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emf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.emf"/><Relationship Id="rId4" Type="http://schemas.openxmlformats.org/officeDocument/2006/relationships/image" Target="../media/image8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3.emf"/><Relationship Id="rId4" Type="http://schemas.openxmlformats.org/officeDocument/2006/relationships/image" Target="../media/image9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3.emf"/><Relationship Id="rId4" Type="http://schemas.openxmlformats.org/officeDocument/2006/relationships/image" Target="../media/image10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3.emf"/><Relationship Id="rId4" Type="http://schemas.openxmlformats.org/officeDocument/2006/relationships/image" Target="../media/image1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magent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xmlns="" val="2084115896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p:oleObj spid="_x0000_s626992" name="think-cell Folie" r:id="rId3" imgW="360" imgH="360" progId="">
              <p:embed/>
            </p:oleObj>
          </a:graphicData>
        </a:graphic>
      </p:graphicFrame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058" name="Titelplatzhalter 1"/>
          <p:cNvSpPr>
            <a:spLocks noGrp="1"/>
          </p:cNvSpPr>
          <p:nvPr>
            <p:ph type="ctrTitle" hasCustomPrompt="1"/>
          </p:nvPr>
        </p:nvSpPr>
        <p:spPr bwMode="black">
          <a:xfrm>
            <a:off x="360000" y="1512000"/>
            <a:ext cx="9366613" cy="2558661"/>
          </a:xfrm>
        </p:spPr>
        <p:txBody>
          <a:bodyPr/>
          <a:lstStyle>
            <a:lvl1pPr>
              <a:defRPr sz="4800" baseline="0" smtClean="0">
                <a:solidFill>
                  <a:schemeClr val="bg1"/>
                </a:solidFill>
                <a:latin typeface="TeleGrotesk Headline Ultra" pitchFamily="2" charset="0"/>
              </a:defRPr>
            </a:lvl1pPr>
          </a:lstStyle>
          <a:p>
            <a:r>
              <a:rPr lang="en-US" dirty="0" err="1" smtClean="0"/>
              <a:t>Telegrotesk</a:t>
            </a:r>
            <a:r>
              <a:rPr lang="en-US" dirty="0" smtClean="0"/>
              <a:t> Headline (Ultra)</a:t>
            </a:r>
            <a:br>
              <a:rPr lang="en-US" dirty="0" smtClean="0"/>
            </a:br>
            <a:r>
              <a:rPr lang="en-US" sz="4800" dirty="0" smtClean="0">
                <a:latin typeface="TeleGrotesk Headline" pitchFamily="2" charset="0"/>
              </a:rPr>
              <a:t>Maximum of 3 lines</a:t>
            </a:r>
            <a:br>
              <a:rPr lang="en-US" sz="4800" dirty="0" smtClean="0">
                <a:latin typeface="TeleGrotesk Headline" pitchFamily="2" charset="0"/>
              </a:rPr>
            </a:br>
            <a:r>
              <a:rPr lang="en-US" sz="4800" dirty="0" smtClean="0">
                <a:latin typeface="TeleGrotesk Headline" pitchFamily="2" charset="0"/>
              </a:rPr>
              <a:t>40 (48) 66 PT</a:t>
            </a:r>
            <a:endParaRPr lang="en-US" dirty="0" smtClean="0"/>
          </a:p>
        </p:txBody>
      </p:sp>
      <p:sp>
        <p:nvSpPr>
          <p:cNvPr id="45059" name="Textplatzhalter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361950" y="4505418"/>
            <a:ext cx="9364663" cy="384080"/>
          </a:xfrm>
        </p:spPr>
        <p:txBody>
          <a:bodyPr wrap="square">
            <a:spAutoFit/>
          </a:bodyPr>
          <a:lstStyle>
            <a:lvl1pPr marL="0" marR="0" indent="0" algn="l" defTabSz="576226" rtl="0" eaLnBrk="1" fontAlgn="base" latinLnBrk="0" hangingPunct="1">
              <a:lnSpc>
                <a:spcPct val="10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 sz="2400" baseline="0" smtClean="0">
                <a:solidFill>
                  <a:schemeClr val="bg1"/>
                </a:solidFill>
                <a:latin typeface="Tele-GroteskNor" pitchFamily="2" charset="0"/>
              </a:defRPr>
            </a:lvl1pPr>
          </a:lstStyle>
          <a:p>
            <a:r>
              <a:rPr lang="en-US" smtClean="0"/>
              <a:t>Sub-heading: TeleGrotesk Normal, 24 pt</a:t>
            </a:r>
            <a:endParaRPr lang="en-US" dirty="0" smtClean="0"/>
          </a:p>
        </p:txBody>
      </p:sp>
      <p:pic>
        <p:nvPicPr>
          <p:cNvPr id="7" name="Picture 22" hidden="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2" hidden="1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Grafik 21" descr="TSY_Logo_3c_p.emf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 bwMode="black">
          <a:xfrm>
            <a:off x="360000" y="6678000"/>
            <a:ext cx="3606868" cy="6551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ivider texture 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xmlns="" val="718240067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p:oleObj spid="_x0000_s633047" name="think-cell Folie" r:id="rId3" imgW="360" imgH="360" progId="">
              <p:embed/>
            </p:oleObj>
          </a:graphicData>
        </a:graphic>
      </p:graphicFrame>
      <p:sp>
        <p:nvSpPr>
          <p:cNvPr id="14" name="Fußzeilenplatzhalt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marL="0" marR="0" indent="0" algn="r" defTabSz="5762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ltGray">
          <a:xfrm>
            <a:off x="1936" y="140"/>
            <a:ext cx="10076750" cy="7559619"/>
          </a:xfrm>
          <a:prstGeom prst="rect">
            <a:avLst/>
          </a:prstGeom>
          <a:noFill/>
        </p:spPr>
      </p:pic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2" hidden="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2" hidden="1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 bwMode="invGray">
          <a:xfrm>
            <a:off x="360000" y="1512000"/>
            <a:ext cx="9360000" cy="2660399"/>
          </a:xfrm>
        </p:spPr>
        <p:txBody>
          <a:bodyPr/>
          <a:lstStyle>
            <a:lvl1pPr marL="0" marR="0" indent="0" algn="l" defTabSz="457322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TeleGrotesk HEADLINE </a:t>
            </a:r>
            <a: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(Ultra) Maximum of 3 lines</a:t>
            </a:r>
            <a:b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40 (54) 66 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11809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ivider texture 6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xmlns="" val="744959555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p:oleObj spid="_x0000_s634071" name="think-cell Folie" r:id="rId3" imgW="360" imgH="360" progId="">
              <p:embed/>
            </p:oleObj>
          </a:graphicData>
        </a:graphic>
      </p:graphicFrame>
      <p:sp>
        <p:nvSpPr>
          <p:cNvPr id="14" name="Fußzeilenplatzhalt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marL="0" marR="0" indent="0" algn="r" defTabSz="5762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ltGray">
          <a:xfrm>
            <a:off x="1937" y="140"/>
            <a:ext cx="10076748" cy="7559618"/>
          </a:xfrm>
          <a:prstGeom prst="rect">
            <a:avLst/>
          </a:prstGeom>
          <a:noFill/>
        </p:spPr>
      </p:pic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2" hidden="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2" hidden="1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 bwMode="invGray">
          <a:xfrm>
            <a:off x="360000" y="1512000"/>
            <a:ext cx="9360000" cy="2660399"/>
          </a:xfrm>
        </p:spPr>
        <p:txBody>
          <a:bodyPr/>
          <a:lstStyle>
            <a:lvl1pPr marL="0" marR="0" indent="0" algn="l" defTabSz="457322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TeleGrotesk HEADLINE </a:t>
            </a:r>
            <a: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(Ultra) Maximum of 3 lines</a:t>
            </a:r>
            <a:b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40 (54) 66 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24026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ivider texture 7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xmlns="" val="2038852118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p:oleObj spid="_x0000_s608498" name="think-cell Folie" r:id="rId3" imgW="360" imgH="360" progId="">
              <p:embed/>
            </p:oleObj>
          </a:graphicData>
        </a:graphic>
      </p:graphicFrame>
      <p:sp>
        <p:nvSpPr>
          <p:cNvPr id="13" name="Fußzeilenplatzhalt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marL="0" marR="0" indent="0" algn="r" defTabSz="5762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ltGray">
          <a:xfrm>
            <a:off x="1937" y="1"/>
            <a:ext cx="10078941" cy="7561263"/>
          </a:xfrm>
          <a:prstGeom prst="rect">
            <a:avLst/>
          </a:prstGeom>
        </p:spPr>
      </p:pic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2" hidden="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2" hidden="1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 bwMode="invGray">
          <a:xfrm>
            <a:off x="360000" y="3960000"/>
            <a:ext cx="9360000" cy="2486908"/>
          </a:xfrm>
        </p:spPr>
        <p:txBody>
          <a:bodyPr anchor="b" anchorCtr="0"/>
          <a:lstStyle>
            <a:lvl1pPr marL="0" marR="0" indent="0" algn="l" defTabSz="457322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TeleGrotesk HEADLINE </a:t>
            </a:r>
            <a: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(Ultra) Maximum of 3 lines</a:t>
            </a:r>
            <a:b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40 (54) 66 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44487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xmlns="" val="1738824589"/>
              </p:ext>
            </p:extLst>
          </p:nvPr>
        </p:nvGraphicFramePr>
        <p:xfrm>
          <a:off x="1390" y="1853"/>
          <a:ext cx="1388" cy="1852"/>
        </p:xfrm>
        <a:graphic>
          <a:graphicData uri="http://schemas.openxmlformats.org/presentationml/2006/ole">
            <p:oleObj spid="_x0000_s619734" name="think-cell Folie" r:id="rId3" imgW="360" imgH="360" progId="">
              <p:embed/>
            </p:oleObj>
          </a:graphicData>
        </a:graphic>
      </p:graphicFrame>
      <p:sp>
        <p:nvSpPr>
          <p:cNvPr id="3" name="Bildplatzhalter 2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0080625" cy="7561263"/>
          </a:xfrm>
        </p:spPr>
        <p:txBody>
          <a:bodyPr/>
          <a:lstStyle/>
          <a:p>
            <a:r>
              <a:rPr lang="hu-HU" smtClean="0"/>
              <a:t>Kép beszúrásához kattintson az ikonra</a:t>
            </a:r>
            <a:endParaRPr lang="de-DE" dirty="0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2711722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748214540"/>
              </p:ext>
            </p:extLst>
          </p:nvPr>
        </p:nvGraphicFramePr>
        <p:xfrm>
          <a:off x="1390" y="1855"/>
          <a:ext cx="1388" cy="1852"/>
        </p:xfrm>
        <a:graphic>
          <a:graphicData uri="http://schemas.openxmlformats.org/presentationml/2006/ole">
            <p:oleObj spid="_x0000_s618711" name="think-cell Folie" r:id="rId3" imgW="360" imgH="360" progId="">
              <p:embed/>
            </p:oleObj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88000"/>
            <a:ext cx="4607288" cy="942286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US" smtClean="0"/>
              <a:t>TeleGrotesk Headline Ultra 28 (32) 40 pt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60000" y="1620000"/>
            <a:ext cx="4608000" cy="4896000"/>
          </a:xfrm>
        </p:spPr>
        <p:txBody>
          <a:bodyPr anchor="ctr"/>
          <a:lstStyle>
            <a:lvl1pPr>
              <a:defRPr sz="1800" baseline="0"/>
            </a:lvl1pPr>
            <a:lvl2pPr>
              <a:defRPr sz="1800"/>
            </a:lvl2pPr>
            <a:lvl3pPr>
              <a:buClr>
                <a:schemeClr val="tx1"/>
              </a:buClr>
              <a:defRPr sz="1800"/>
            </a:lvl3pPr>
            <a:lvl4pPr>
              <a:buClr>
                <a:schemeClr val="tx1"/>
              </a:buClr>
              <a:defRPr sz="180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3"/>
          </p:nvPr>
        </p:nvSpPr>
        <p:spPr>
          <a:xfrm>
            <a:off x="5112000" y="1"/>
            <a:ext cx="4968000" cy="7561263"/>
          </a:xfrm>
        </p:spPr>
        <p:txBody>
          <a:bodyPr/>
          <a:lstStyle/>
          <a:p>
            <a:r>
              <a:rPr lang="hu-HU" smtClean="0"/>
              <a:t>Kép beszúrásához kattintson az ikonra</a:t>
            </a:r>
            <a:endParaRPr lang="de-DE"/>
          </a:p>
        </p:txBody>
      </p:sp>
      <p:sp>
        <p:nvSpPr>
          <p:cNvPr id="17" name="Datumsplatzhalter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1519689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67594423"/>
              </p:ext>
            </p:extLst>
          </p:nvPr>
        </p:nvGraphicFramePr>
        <p:xfrm>
          <a:off x="1390" y="1855"/>
          <a:ext cx="1388" cy="1852"/>
        </p:xfrm>
        <a:graphic>
          <a:graphicData uri="http://schemas.openxmlformats.org/presentationml/2006/ole">
            <p:oleObj spid="_x0000_s640208" name="think-cell Folie" r:id="rId3" imgW="360" imgH="360" progId="">
              <p:embed/>
            </p:oleObj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112000" y="288000"/>
            <a:ext cx="4610100" cy="942286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US" smtClean="0"/>
              <a:t>TeleGrotesk Headline Ultra 28 (32) 40 pt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5112000" y="1620000"/>
            <a:ext cx="4608000" cy="4896000"/>
          </a:xfrm>
        </p:spPr>
        <p:txBody>
          <a:bodyPr anchor="ctr"/>
          <a:lstStyle>
            <a:lvl1pPr>
              <a:defRPr sz="1800"/>
            </a:lvl1pPr>
            <a:lvl2pPr>
              <a:defRPr sz="1800"/>
            </a:lvl2pPr>
            <a:lvl3pPr>
              <a:buClr>
                <a:schemeClr val="tx1"/>
              </a:buClr>
              <a:defRPr sz="1800"/>
            </a:lvl3pPr>
            <a:lvl4pPr>
              <a:buClr>
                <a:schemeClr val="tx1"/>
              </a:buClr>
              <a:defRPr sz="180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968000" cy="7561263"/>
          </a:xfrm>
        </p:spPr>
        <p:txBody>
          <a:bodyPr/>
          <a:lstStyle/>
          <a:p>
            <a:r>
              <a:rPr lang="hu-HU" smtClean="0"/>
              <a:t>Kép beszúrásához kattintson az ikonra</a:t>
            </a:r>
            <a:endParaRPr lang="de-DE"/>
          </a:p>
        </p:txBody>
      </p:sp>
      <p:sp>
        <p:nvSpPr>
          <p:cNvPr id="17" name="Datumsplatzhalter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3424800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xmlns="" val="241601645"/>
              </p:ext>
            </p:extLst>
          </p:nvPr>
        </p:nvGraphicFramePr>
        <p:xfrm>
          <a:off x="1390" y="1853"/>
          <a:ext cx="1388" cy="1852"/>
        </p:xfrm>
        <a:graphic>
          <a:graphicData uri="http://schemas.openxmlformats.org/presentationml/2006/ole">
            <p:oleObj spid="_x0000_s636115" name="think-cell Folie" r:id="rId3" imgW="360" imgH="360" progId="">
              <p:embed/>
            </p:oleObj>
          </a:graphicData>
        </a:graphic>
      </p:graphicFrame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xmlns="" val="3329551808"/>
              </p:ext>
            </p:extLst>
          </p:nvPr>
        </p:nvGraphicFramePr>
        <p:xfrm>
          <a:off x="1390" y="1853"/>
          <a:ext cx="1388" cy="1852"/>
        </p:xfrm>
        <a:graphic>
          <a:graphicData uri="http://schemas.openxmlformats.org/presentationml/2006/ole">
            <p:oleObj spid="_x0000_s637141" name="think-cell Folie" r:id="rId3" imgW="360" imgH="360" progId="">
              <p:embed/>
            </p:oleObj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94041"/>
            <a:ext cx="9360000" cy="588082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US" smtClean="0"/>
              <a:t>TeleGrotesk Headline Ultra 28 (32) 40 pt</a:t>
            </a:r>
            <a:endParaRPr lang="en-US" dirty="0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(1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167021355"/>
              </p:ext>
            </p:extLst>
          </p:nvPr>
        </p:nvGraphicFramePr>
        <p:xfrm>
          <a:off x="1390" y="1855"/>
          <a:ext cx="1388" cy="1852"/>
        </p:xfrm>
        <a:graphic>
          <a:graphicData uri="http://schemas.openxmlformats.org/presentationml/2006/ole">
            <p:oleObj spid="_x0000_s126318" name="think-cell Folie" r:id="rId3" imgW="360" imgH="360" progId="">
              <p:embed/>
            </p:oleObj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94041"/>
            <a:ext cx="9364663" cy="588082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US" smtClean="0"/>
              <a:t>TeleGrotesk Headline Ultra 28 (32) 40 pt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60000" y="1620000"/>
            <a:ext cx="9360000" cy="489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xt (2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206503710"/>
              </p:ext>
            </p:extLst>
          </p:nvPr>
        </p:nvGraphicFramePr>
        <p:xfrm>
          <a:off x="1390" y="1855"/>
          <a:ext cx="1388" cy="1852"/>
        </p:xfrm>
        <a:graphic>
          <a:graphicData uri="http://schemas.openxmlformats.org/presentationml/2006/ole">
            <p:oleObj spid="_x0000_s127342" name="think-cell Folie" r:id="rId3" imgW="360" imgH="360" progId="">
              <p:embed/>
            </p:oleObj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94041"/>
            <a:ext cx="9364663" cy="588082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US" smtClean="0"/>
              <a:t>TeleGrotesk Headline Ultra 28 (32) 40 pt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60000" y="1620000"/>
            <a:ext cx="4608000" cy="489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buClr>
                <a:schemeClr val="tx1"/>
              </a:buClr>
              <a:defRPr sz="1800"/>
            </a:lvl3pPr>
            <a:lvl4pPr>
              <a:buClr>
                <a:schemeClr val="tx1"/>
              </a:buClr>
              <a:defRPr sz="1800" baseline="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5112000" y="1620000"/>
            <a:ext cx="4608000" cy="489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buClr>
                <a:schemeClr val="tx1"/>
              </a:buClr>
              <a:defRPr sz="1800" baseline="0"/>
            </a:lvl3pPr>
            <a:lvl4pPr>
              <a:buClr>
                <a:schemeClr val="tx1"/>
              </a:buClr>
              <a:defRPr sz="180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with shaded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305266245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p:oleObj spid="_x0000_s306524" name="think-cell Folie" r:id="rId3" imgW="360" imgH="360" progId="">
              <p:embed/>
            </p:oleObj>
          </a:graphicData>
        </a:graphic>
      </p:graphicFrame>
      <p:sp>
        <p:nvSpPr>
          <p:cNvPr id="12" name="Titel 3"/>
          <p:cNvSpPr>
            <a:spLocks/>
          </p:cNvSpPr>
          <p:nvPr userDrawn="1"/>
        </p:nvSpPr>
        <p:spPr bwMode="invGray">
          <a:xfrm>
            <a:off x="360000" y="3560510"/>
            <a:ext cx="9359901" cy="2595490"/>
          </a:xfrm>
          <a:prstGeom prst="rect">
            <a:avLst/>
          </a:prstGeom>
          <a:solidFill>
            <a:srgbClr val="E20074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 lIns="144000" tIns="72000" rIns="144000" bIns="72000"/>
          <a:lstStyle/>
          <a:p>
            <a:pPr defTabSz="576263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</a:pPr>
            <a:endParaRPr lang="en-US" sz="4000" dirty="0">
              <a:solidFill>
                <a:srgbClr val="E20074"/>
              </a:solidFill>
              <a:latin typeface="TeleGrotesk Headline Ultra" pitchFamily="2" charset="0"/>
              <a:cs typeface="Arial Unicode MS" panose="020B0604020202020204" pitchFamily="34" charset="-128"/>
            </a:endParaRPr>
          </a:p>
        </p:txBody>
      </p:sp>
      <p:sp>
        <p:nvSpPr>
          <p:cNvPr id="13" name="Titel 3"/>
          <p:cNvSpPr>
            <a:spLocks/>
          </p:cNvSpPr>
          <p:nvPr userDrawn="1"/>
        </p:nvSpPr>
        <p:spPr bwMode="invGray">
          <a:xfrm>
            <a:off x="360000" y="2269846"/>
            <a:ext cx="9034573" cy="3886154"/>
          </a:xfrm>
          <a:prstGeom prst="rect">
            <a:avLst/>
          </a:prstGeom>
          <a:solidFill>
            <a:srgbClr val="E20074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 lIns="144000" tIns="72000" rIns="144000" bIns="72000"/>
          <a:lstStyle/>
          <a:p>
            <a:pPr defTabSz="576263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</a:pPr>
            <a:endParaRPr lang="en-US" sz="4000" noProof="0" dirty="0">
              <a:solidFill>
                <a:srgbClr val="E20074"/>
              </a:solidFill>
              <a:latin typeface="TeleGrotesk Headline Ultra" pitchFamily="2" charset="0"/>
              <a:cs typeface="Arial Unicode MS" panose="020B0604020202020204" pitchFamily="34" charset="-128"/>
            </a:endParaRPr>
          </a:p>
        </p:txBody>
      </p:sp>
      <p:pic>
        <p:nvPicPr>
          <p:cNvPr id="45078" name="Picture 22" hidden="1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black">
          <a:xfrm>
            <a:off x="1390" y="1853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058" name="Titelplatzhalter 1"/>
          <p:cNvSpPr>
            <a:spLocks noGrp="1"/>
          </p:cNvSpPr>
          <p:nvPr>
            <p:ph type="ctrTitle" hasCustomPrompt="1"/>
          </p:nvPr>
        </p:nvSpPr>
        <p:spPr bwMode="ltGray">
          <a:xfrm>
            <a:off x="360000" y="2631232"/>
            <a:ext cx="8697256" cy="3524768"/>
          </a:xfrm>
          <a:solidFill>
            <a:schemeClr val="tx2"/>
          </a:solidFill>
        </p:spPr>
        <p:txBody>
          <a:bodyPr lIns="144000">
            <a:noAutofit/>
          </a:bodyPr>
          <a:lstStyle>
            <a:lvl1pPr>
              <a:defRPr sz="4800" smtClean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err="1" smtClean="0"/>
              <a:t>Telegrotesk</a:t>
            </a:r>
            <a:r>
              <a:rPr lang="en-US" dirty="0" smtClean="0"/>
              <a:t> Headline (Ultra)</a:t>
            </a:r>
            <a:br>
              <a:rPr lang="en-US" dirty="0" smtClean="0"/>
            </a:b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Maximum of 3 lines</a:t>
            </a:r>
            <a:b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40 (48) 60 pt </a:t>
            </a:r>
            <a:endParaRPr lang="en-US" dirty="0" smtClean="0"/>
          </a:p>
        </p:txBody>
      </p:sp>
      <p:sp>
        <p:nvSpPr>
          <p:cNvPr id="45059" name="Textplatzhalter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360000" y="5346000"/>
            <a:ext cx="8423751" cy="384080"/>
          </a:xfrm>
        </p:spPr>
        <p:txBody>
          <a:bodyPr wrap="square" lIns="144000">
            <a:spAutoFit/>
          </a:bodyPr>
          <a:lstStyle>
            <a:lvl1pPr>
              <a:spcBef>
                <a:spcPts val="0"/>
              </a:spcBef>
              <a:defRPr sz="2400" smtClean="0">
                <a:solidFill>
                  <a:schemeClr val="bg1"/>
                </a:solidFill>
                <a:latin typeface="Tele-GroteskNor" pitchFamily="2" charset="0"/>
              </a:defRPr>
            </a:lvl1pPr>
          </a:lstStyle>
          <a:p>
            <a:r>
              <a:rPr lang="en-US" smtClean="0"/>
              <a:t>Sub-heading: TeleGrotesk Normal, 24 pt</a:t>
            </a:r>
            <a:endParaRPr lang="en-US" dirty="0" smtClean="0"/>
          </a:p>
        </p:txBody>
      </p:sp>
      <p:pic>
        <p:nvPicPr>
          <p:cNvPr id="22" name="Grafik 21" descr="TSY_Logo_3c_p.emf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0000" y="6678000"/>
            <a:ext cx="3606868" cy="65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8931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3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810462381"/>
              </p:ext>
            </p:extLst>
          </p:nvPr>
        </p:nvGraphicFramePr>
        <p:xfrm>
          <a:off x="1390" y="1855"/>
          <a:ext cx="1388" cy="1852"/>
        </p:xfrm>
        <a:graphic>
          <a:graphicData uri="http://schemas.openxmlformats.org/presentationml/2006/ole">
            <p:oleObj spid="_x0000_s615649" name="think-cell Folie" r:id="rId3" imgW="360" imgH="360" progId="">
              <p:embed/>
            </p:oleObj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94041"/>
            <a:ext cx="9360000" cy="588082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US" smtClean="0"/>
              <a:t>TeleGrotesk Headline Ultra 28 (32) 40 pt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60000" y="1620000"/>
            <a:ext cx="3008152" cy="489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buClr>
                <a:schemeClr val="tx1"/>
              </a:buClr>
              <a:defRPr sz="1800"/>
            </a:lvl3pPr>
            <a:lvl4pPr>
              <a:buClr>
                <a:schemeClr val="tx1"/>
              </a:buClr>
              <a:defRPr sz="180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713798" y="1620000"/>
            <a:ext cx="3008152" cy="489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buClr>
                <a:schemeClr val="tx1"/>
              </a:buClr>
              <a:defRPr sz="1800"/>
            </a:lvl3pPr>
            <a:lvl4pPr>
              <a:buClr>
                <a:schemeClr val="tx1"/>
              </a:buClr>
              <a:defRPr sz="180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3" hasCustomPrompt="1"/>
          </p:nvPr>
        </p:nvSpPr>
        <p:spPr>
          <a:xfrm>
            <a:off x="3537874" y="1620000"/>
            <a:ext cx="3008152" cy="4896000"/>
          </a:xfrm>
        </p:spPr>
        <p:txBody>
          <a:bodyPr/>
          <a:lstStyle>
            <a:lvl1pPr>
              <a:defRPr/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3306163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4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660063335"/>
              </p:ext>
            </p:extLst>
          </p:nvPr>
        </p:nvGraphicFramePr>
        <p:xfrm>
          <a:off x="1390" y="1855"/>
          <a:ext cx="1388" cy="1852"/>
        </p:xfrm>
        <a:graphic>
          <a:graphicData uri="http://schemas.openxmlformats.org/presentationml/2006/ole">
            <p:oleObj spid="_x0000_s616672" name="think-cell Folie" r:id="rId3" imgW="360" imgH="360" progId="">
              <p:embed/>
            </p:oleObj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94041"/>
            <a:ext cx="9360000" cy="588082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US" smtClean="0"/>
              <a:t>TeleGrotesk Headline Ultra 28 (32) 40 pt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60000" y="1620000"/>
            <a:ext cx="2232000" cy="4896000"/>
          </a:xfrm>
        </p:spPr>
        <p:txBody>
          <a:bodyPr/>
          <a:lstStyle>
            <a:lvl1pPr>
              <a:defRPr sz="1800" baseline="0"/>
            </a:lvl1pPr>
            <a:lvl2pPr>
              <a:defRPr sz="1800"/>
            </a:lvl2pPr>
            <a:lvl3pPr>
              <a:buClr>
                <a:schemeClr val="tx1"/>
              </a:buClr>
              <a:defRPr sz="1800"/>
            </a:lvl3pPr>
            <a:lvl4pPr>
              <a:buClr>
                <a:schemeClr val="tx1"/>
              </a:buClr>
              <a:defRPr sz="1800" baseline="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5112808" y="1620000"/>
            <a:ext cx="2232000" cy="4896000"/>
          </a:xfrm>
        </p:spPr>
        <p:txBody>
          <a:bodyPr/>
          <a:lstStyle>
            <a:lvl1pPr>
              <a:defRPr sz="1800"/>
            </a:lvl1pPr>
            <a:lvl2pPr>
              <a:defRPr sz="1800" baseline="0"/>
            </a:lvl2pPr>
            <a:lvl3pPr>
              <a:buClr>
                <a:schemeClr val="tx1"/>
              </a:buClr>
              <a:defRPr sz="1800"/>
            </a:lvl3pPr>
            <a:lvl4pPr>
              <a:buClr>
                <a:schemeClr val="tx1"/>
              </a:buClr>
              <a:defRPr sz="1800" baseline="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3" hasCustomPrompt="1"/>
          </p:nvPr>
        </p:nvSpPr>
        <p:spPr>
          <a:xfrm>
            <a:off x="2737378" y="1620000"/>
            <a:ext cx="2232000" cy="489600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Inhaltsplatzhalter 3"/>
          <p:cNvSpPr>
            <a:spLocks noGrp="1"/>
          </p:cNvSpPr>
          <p:nvPr>
            <p:ph sz="half" idx="14" hasCustomPrompt="1"/>
          </p:nvPr>
        </p:nvSpPr>
        <p:spPr>
          <a:xfrm>
            <a:off x="7488238" y="1620000"/>
            <a:ext cx="2232000" cy="4896000"/>
          </a:xfrm>
        </p:spPr>
        <p:txBody>
          <a:bodyPr/>
          <a:lstStyle>
            <a:lvl1pPr>
              <a:defRPr sz="1800"/>
            </a:lvl1pPr>
            <a:lvl2pPr>
              <a:defRPr sz="1800" baseline="0"/>
            </a:lvl2pPr>
            <a:lvl3pPr>
              <a:buClr>
                <a:schemeClr val="tx1"/>
              </a:buClr>
              <a:defRPr sz="1800" baseline="0"/>
            </a:lvl3pPr>
            <a:lvl4pPr>
              <a:buClr>
                <a:schemeClr val="tx1"/>
              </a:buClr>
              <a:defRPr sz="1800" baseline="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2701314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(2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xmlns="" val="2388787390"/>
              </p:ext>
            </p:extLst>
          </p:nvPr>
        </p:nvGraphicFramePr>
        <p:xfrm>
          <a:off x="1390" y="1853"/>
          <a:ext cx="1388" cy="1852"/>
        </p:xfrm>
        <a:graphic>
          <a:graphicData uri="http://schemas.openxmlformats.org/presentationml/2006/ole">
            <p:oleObj spid="_x0000_s609519" name="think-cell Folie" r:id="rId3" imgW="360" imgH="360" progId="">
              <p:embed/>
            </p:oleObj>
          </a:graphicData>
        </a:graphic>
      </p:graphicFrame>
      <p:sp>
        <p:nvSpPr>
          <p:cNvPr id="14" name="Rechteck 21"/>
          <p:cNvSpPr/>
          <p:nvPr userDrawn="1"/>
        </p:nvSpPr>
        <p:spPr bwMode="gray">
          <a:xfrm>
            <a:off x="1" y="6572116"/>
            <a:ext cx="9537566" cy="8391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defTabSz="457171">
              <a:lnSpc>
                <a:spcPct val="90000"/>
              </a:lnSpc>
              <a:spcBef>
                <a:spcPct val="50000"/>
              </a:spcBef>
              <a:buClr>
                <a:srgbClr val="E20074"/>
              </a:buClr>
              <a:buSzPct val="75000"/>
              <a:buFont typeface="Wingdings" pitchFamily="2" charset="2"/>
              <a:buNone/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94041"/>
            <a:ext cx="9364663" cy="588082"/>
          </a:xfrm>
        </p:spPr>
        <p:txBody>
          <a:bodyPr/>
          <a:lstStyle>
            <a:lvl1pPr marL="0" indent="0">
              <a:defRPr sz="2400"/>
            </a:lvl1pPr>
          </a:lstStyle>
          <a:p>
            <a:r>
              <a:rPr lang="en-US" dirty="0" err="1" smtClean="0"/>
              <a:t>TeleGrotesk</a:t>
            </a:r>
            <a:r>
              <a:rPr lang="en-US" dirty="0" smtClean="0"/>
              <a:t> Headline Ultra (24) 28 32 pt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60000" y="1620000"/>
            <a:ext cx="4608000" cy="5306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 marL="180975" indent="-180000">
              <a:buClr>
                <a:schemeClr val="tx1"/>
              </a:buClr>
              <a:defRPr sz="1400" baseline="0"/>
            </a:lvl3pPr>
            <a:lvl4pPr marL="360000" indent="-180000">
              <a:buClr>
                <a:schemeClr val="tx1"/>
              </a:buClr>
              <a:defRPr sz="1400" baseline="0"/>
            </a:lvl4pPr>
            <a:lvl5pPr marL="0" indent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None/>
              <a:defRPr sz="1400">
                <a:solidFill>
                  <a:schemeClr val="tx2"/>
                </a:solidFill>
                <a:latin typeface="Tele-GroteskFet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text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Quotation/lead-in</a:t>
            </a:r>
          </a:p>
        </p:txBody>
      </p:sp>
      <p:sp>
        <p:nvSpPr>
          <p:cNvPr id="8" name="Inhaltsplatzhalter 3"/>
          <p:cNvSpPr>
            <a:spLocks noGrp="1"/>
          </p:cNvSpPr>
          <p:nvPr>
            <p:ph sz="half" idx="13" hasCustomPrompt="1"/>
          </p:nvPr>
        </p:nvSpPr>
        <p:spPr>
          <a:xfrm>
            <a:off x="5112000" y="1620000"/>
            <a:ext cx="4608000" cy="53062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sz="1400" dirty="0" smtClean="0"/>
            </a:lvl1pPr>
            <a:lvl2pPr>
              <a:defRPr lang="de-DE" sz="1400" dirty="0" smtClean="0"/>
            </a:lvl2pPr>
            <a:lvl3pPr marL="180975" indent="-180000">
              <a:defRPr lang="de-DE" sz="1400" dirty="0" smtClean="0"/>
            </a:lvl3pPr>
            <a:lvl4pPr marL="360000" indent="-180000">
              <a:defRPr lang="de-DE" sz="1400" dirty="0" smtClean="0"/>
            </a:lvl4pPr>
            <a:lvl5pPr>
              <a:defRPr lang="de-DE" sz="1400" dirty="0">
                <a:solidFill>
                  <a:schemeClr val="tx2"/>
                </a:solidFill>
                <a:latin typeface="Tele-GroteskFet" pitchFamily="2" charset="0"/>
              </a:defRPr>
            </a:lvl5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 smtClean="0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 smtClean="0"/>
              <a:t>Fourth level</a:t>
            </a:r>
          </a:p>
          <a:p>
            <a:pPr marL="0" lvl="4" indent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None/>
            </a:pPr>
            <a:r>
              <a:rPr lang="en-US" smtClean="0"/>
              <a:t>Quotation/lead-in</a:t>
            </a:r>
            <a:endParaRPr lang="en-US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cs typeface="Arial Unicode MS" pitchFamily="34" charset="-128"/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67739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(3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xmlns="" val="3934087304"/>
              </p:ext>
            </p:extLst>
          </p:nvPr>
        </p:nvGraphicFramePr>
        <p:xfrm>
          <a:off x="1390" y="1853"/>
          <a:ext cx="1388" cy="1852"/>
        </p:xfrm>
        <a:graphic>
          <a:graphicData uri="http://schemas.openxmlformats.org/presentationml/2006/ole">
            <p:oleObj spid="_x0000_s610542" name="think-cell Folie" r:id="rId3" imgW="360" imgH="360" progId="">
              <p:embed/>
            </p:oleObj>
          </a:graphicData>
        </a:graphic>
      </p:graphicFrame>
      <p:sp>
        <p:nvSpPr>
          <p:cNvPr id="14" name="Rechteck 21"/>
          <p:cNvSpPr/>
          <p:nvPr userDrawn="1"/>
        </p:nvSpPr>
        <p:spPr bwMode="gray">
          <a:xfrm>
            <a:off x="1" y="6572116"/>
            <a:ext cx="9537566" cy="8391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defTabSz="457171">
              <a:lnSpc>
                <a:spcPct val="90000"/>
              </a:lnSpc>
              <a:spcBef>
                <a:spcPct val="50000"/>
              </a:spcBef>
              <a:buClr>
                <a:srgbClr val="E20074"/>
              </a:buClr>
              <a:buSzPct val="75000"/>
              <a:buFont typeface="Wingdings" pitchFamily="2" charset="2"/>
              <a:buNone/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94041"/>
            <a:ext cx="9360000" cy="588082"/>
          </a:xfrm>
        </p:spPr>
        <p:txBody>
          <a:bodyPr/>
          <a:lstStyle>
            <a:lvl1pPr marL="0" indent="0">
              <a:defRPr sz="2400"/>
            </a:lvl1pPr>
          </a:lstStyle>
          <a:p>
            <a:r>
              <a:rPr lang="en-US" dirty="0" err="1" smtClean="0"/>
              <a:t>TeleGrotesk</a:t>
            </a:r>
            <a:r>
              <a:rPr lang="en-US" dirty="0" smtClean="0"/>
              <a:t> Headline Ultra (24) 28 32 pt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60000" y="1620000"/>
            <a:ext cx="3008021" cy="5306263"/>
          </a:xfrm>
        </p:spPr>
        <p:txBody>
          <a:bodyPr/>
          <a:lstStyle>
            <a:lvl1pPr>
              <a:defRPr sz="1400"/>
            </a:lvl1pPr>
            <a:lvl2pPr>
              <a:defRPr sz="1400" baseline="0"/>
            </a:lvl2pPr>
            <a:lvl3pPr marL="180975" indent="-180000">
              <a:buClr>
                <a:schemeClr val="tx1"/>
              </a:buClr>
              <a:defRPr sz="1400"/>
            </a:lvl3pPr>
            <a:lvl4pPr marL="360000" indent="-180000">
              <a:buClr>
                <a:schemeClr val="tx1"/>
              </a:buClr>
              <a:defRPr sz="1400"/>
            </a:lvl4pPr>
            <a:lvl5pPr marL="0" indent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None/>
              <a:defRPr sz="1400">
                <a:solidFill>
                  <a:schemeClr val="tx2"/>
                </a:solidFill>
                <a:latin typeface="Tele-GroteskFet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Quotation/lead-in</a:t>
            </a:r>
            <a:endParaRPr lang="en-US" dirty="0" smtClean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3537939" y="1620000"/>
            <a:ext cx="3008021" cy="53062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sz="1400" dirty="0" smtClean="0"/>
            </a:lvl1pPr>
            <a:lvl2pPr>
              <a:defRPr lang="de-DE" sz="1400" dirty="0" smtClean="0"/>
            </a:lvl2pPr>
            <a:lvl3pPr marL="180975" indent="-180000">
              <a:defRPr lang="de-DE" sz="1400" baseline="0" dirty="0" smtClean="0"/>
            </a:lvl3pPr>
            <a:lvl4pPr marL="360000" indent="-180000">
              <a:defRPr lang="de-DE" sz="1400" dirty="0" smtClean="0"/>
            </a:lvl4pPr>
            <a:lvl5pPr>
              <a:defRPr lang="de-DE" sz="1400" dirty="0">
                <a:solidFill>
                  <a:schemeClr val="tx2"/>
                </a:solidFill>
                <a:latin typeface="Tele-GroteskFet" pitchFamily="2" charset="0"/>
              </a:defRPr>
            </a:lvl5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 smtClean="0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 smtClean="0"/>
              <a:t>Fourth level</a:t>
            </a:r>
          </a:p>
          <a:p>
            <a:pPr marL="0" lvl="4" indent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None/>
            </a:pPr>
            <a:r>
              <a:rPr lang="en-US" smtClean="0"/>
              <a:t>Quotation/lead-in</a:t>
            </a:r>
            <a:endParaRPr lang="en-US" dirty="0"/>
          </a:p>
        </p:txBody>
      </p:sp>
      <p:sp>
        <p:nvSpPr>
          <p:cNvPr id="8" name="Inhaltsplatzhalter 3"/>
          <p:cNvSpPr>
            <a:spLocks noGrp="1"/>
          </p:cNvSpPr>
          <p:nvPr>
            <p:ph sz="half" idx="13" hasCustomPrompt="1"/>
          </p:nvPr>
        </p:nvSpPr>
        <p:spPr>
          <a:xfrm>
            <a:off x="6713929" y="1620000"/>
            <a:ext cx="3008021" cy="53062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sz="1400" dirty="0" smtClean="0"/>
            </a:lvl1pPr>
            <a:lvl2pPr>
              <a:defRPr lang="de-DE" sz="1400" baseline="0" dirty="0" smtClean="0"/>
            </a:lvl2pPr>
            <a:lvl3pPr marL="180975" indent="-180000">
              <a:defRPr lang="de-DE" sz="1400" baseline="0" dirty="0" smtClean="0"/>
            </a:lvl3pPr>
            <a:lvl4pPr marL="360000" indent="-180000">
              <a:defRPr lang="de-DE" sz="1400" baseline="0" dirty="0" smtClean="0"/>
            </a:lvl4pPr>
            <a:lvl5pPr>
              <a:defRPr lang="de-DE" sz="1400" dirty="0">
                <a:solidFill>
                  <a:schemeClr val="tx2"/>
                </a:solidFill>
                <a:latin typeface="Tele-GroteskFet" pitchFamily="2" charset="0"/>
              </a:defRPr>
            </a:lvl5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 smtClean="0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 smtClean="0"/>
              <a:t>Fourth level</a:t>
            </a:r>
          </a:p>
          <a:p>
            <a:pPr marL="0" lvl="4" indent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None/>
            </a:pPr>
            <a:r>
              <a:rPr lang="en-US" smtClean="0"/>
              <a:t>Quotation/lead-in</a:t>
            </a:r>
            <a:endParaRPr lang="en-US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cs typeface="Arial Unicode MS" pitchFamily="34" charset="-128"/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99627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ndout (4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xmlns="" val="3565977603"/>
              </p:ext>
            </p:extLst>
          </p:nvPr>
        </p:nvGraphicFramePr>
        <p:xfrm>
          <a:off x="1390" y="1853"/>
          <a:ext cx="1388" cy="1852"/>
        </p:xfrm>
        <a:graphic>
          <a:graphicData uri="http://schemas.openxmlformats.org/presentationml/2006/ole">
            <p:oleObj spid="_x0000_s611566" name="think-cell Folie" r:id="rId3" imgW="360" imgH="360" progId="">
              <p:embed/>
            </p:oleObj>
          </a:graphicData>
        </a:graphic>
      </p:graphicFrame>
      <p:sp>
        <p:nvSpPr>
          <p:cNvPr id="14" name="Rechteck 21"/>
          <p:cNvSpPr/>
          <p:nvPr userDrawn="1"/>
        </p:nvSpPr>
        <p:spPr bwMode="gray">
          <a:xfrm>
            <a:off x="1" y="6572116"/>
            <a:ext cx="9537566" cy="8391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defTabSz="457171">
              <a:lnSpc>
                <a:spcPct val="90000"/>
              </a:lnSpc>
              <a:spcBef>
                <a:spcPct val="50000"/>
              </a:spcBef>
              <a:buClr>
                <a:srgbClr val="E20074"/>
              </a:buClr>
              <a:buSzPct val="75000"/>
              <a:buFont typeface="Wingdings" pitchFamily="2" charset="2"/>
              <a:buNone/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94041"/>
            <a:ext cx="9360000" cy="588082"/>
          </a:xfrm>
        </p:spPr>
        <p:txBody>
          <a:bodyPr/>
          <a:lstStyle>
            <a:lvl1pPr marL="0" indent="0">
              <a:defRPr sz="2400"/>
            </a:lvl1pPr>
          </a:lstStyle>
          <a:p>
            <a:r>
              <a:rPr lang="en-US" dirty="0" err="1" smtClean="0"/>
              <a:t>TeleGrotesk</a:t>
            </a:r>
            <a:r>
              <a:rPr lang="en-US" dirty="0" smtClean="0"/>
              <a:t> Headline Ultra (24) 28 32 pt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60000" y="1620000"/>
            <a:ext cx="2232000" cy="5306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 marL="180975" indent="-180000">
              <a:buClr>
                <a:schemeClr val="tx1"/>
              </a:buClr>
              <a:defRPr sz="1400" baseline="0"/>
            </a:lvl3pPr>
            <a:lvl4pPr marL="360000" indent="-180000">
              <a:buClr>
                <a:schemeClr val="tx1"/>
              </a:buClr>
              <a:defRPr sz="1400" baseline="0"/>
            </a:lvl4pPr>
            <a:lvl5pPr marL="0" indent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None/>
              <a:defRPr sz="1400">
                <a:solidFill>
                  <a:schemeClr val="tx2"/>
                </a:solidFill>
                <a:latin typeface="Tele-GroteskFet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Quotation/lead-in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2736000" y="1620000"/>
            <a:ext cx="2232000" cy="53062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sz="1400" dirty="0" smtClean="0"/>
            </a:lvl1pPr>
            <a:lvl2pPr>
              <a:defRPr lang="de-DE" sz="1400" baseline="0" dirty="0" smtClean="0"/>
            </a:lvl2pPr>
            <a:lvl3pPr marL="180975" indent="-180000">
              <a:defRPr lang="de-DE" sz="1400" dirty="0" smtClean="0"/>
            </a:lvl3pPr>
            <a:lvl4pPr marL="360000" indent="-180000">
              <a:defRPr lang="de-DE" sz="1400" dirty="0" smtClean="0"/>
            </a:lvl4pPr>
            <a:lvl5pPr>
              <a:defRPr lang="de-DE" sz="1400" dirty="0">
                <a:solidFill>
                  <a:schemeClr val="tx2"/>
                </a:solidFill>
                <a:latin typeface="Tele-GroteskFet" pitchFamily="2" charset="0"/>
              </a:defRPr>
            </a:lvl5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 dirty="0" smtClean="0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 dirty="0" smtClean="0"/>
              <a:t>Fourth level</a:t>
            </a:r>
          </a:p>
          <a:p>
            <a:pPr marL="0" lvl="4" indent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None/>
            </a:pPr>
            <a:r>
              <a:rPr lang="en-US" dirty="0" smtClean="0"/>
              <a:t>Quotation/lead-in</a:t>
            </a:r>
            <a:endParaRPr lang="en-US" dirty="0"/>
          </a:p>
        </p:txBody>
      </p:sp>
      <p:sp>
        <p:nvSpPr>
          <p:cNvPr id="8" name="Inhaltsplatzhalter 3"/>
          <p:cNvSpPr>
            <a:spLocks noGrp="1"/>
          </p:cNvSpPr>
          <p:nvPr>
            <p:ph sz="half" idx="13" hasCustomPrompt="1"/>
          </p:nvPr>
        </p:nvSpPr>
        <p:spPr>
          <a:xfrm>
            <a:off x="5112000" y="1620000"/>
            <a:ext cx="2232000" cy="53062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sz="1400" dirty="0" smtClean="0"/>
            </a:lvl1pPr>
            <a:lvl2pPr>
              <a:defRPr lang="de-DE" sz="1400" dirty="0" smtClean="0"/>
            </a:lvl2pPr>
            <a:lvl3pPr marL="180975" indent="-180000">
              <a:defRPr lang="de-DE" sz="1400" dirty="0" smtClean="0"/>
            </a:lvl3pPr>
            <a:lvl4pPr marL="360000" indent="-180000">
              <a:defRPr lang="de-DE" sz="1400" dirty="0" smtClean="0"/>
            </a:lvl4pPr>
            <a:lvl5pPr>
              <a:defRPr lang="de-DE" sz="1400" dirty="0">
                <a:solidFill>
                  <a:schemeClr val="tx2"/>
                </a:solidFill>
                <a:latin typeface="Tele-GroteskFet" pitchFamily="2" charset="0"/>
              </a:defRPr>
            </a:lvl5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 dirty="0" smtClean="0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 dirty="0" smtClean="0"/>
              <a:t>Fourth level</a:t>
            </a:r>
          </a:p>
          <a:p>
            <a:pPr marL="0" lvl="4" indent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None/>
            </a:pPr>
            <a:r>
              <a:rPr lang="en-US" dirty="0" smtClean="0"/>
              <a:t>Quotation/lead-in</a:t>
            </a:r>
            <a:endParaRPr lang="en-US" dirty="0"/>
          </a:p>
        </p:txBody>
      </p:sp>
      <p:sp>
        <p:nvSpPr>
          <p:cNvPr id="10" name="Inhaltsplatzhalter 3"/>
          <p:cNvSpPr>
            <a:spLocks noGrp="1"/>
          </p:cNvSpPr>
          <p:nvPr>
            <p:ph sz="half" idx="14" hasCustomPrompt="1"/>
          </p:nvPr>
        </p:nvSpPr>
        <p:spPr>
          <a:xfrm>
            <a:off x="7488000" y="1620000"/>
            <a:ext cx="2232000" cy="53062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sz="1400" dirty="0" smtClean="0"/>
            </a:lvl1pPr>
            <a:lvl2pPr>
              <a:defRPr lang="de-DE" sz="1400" dirty="0" smtClean="0"/>
            </a:lvl2pPr>
            <a:lvl3pPr marL="180975" indent="-180000">
              <a:defRPr lang="de-DE" sz="1400" dirty="0" smtClean="0"/>
            </a:lvl3pPr>
            <a:lvl4pPr marL="360000" indent="-180000">
              <a:defRPr lang="de-DE" sz="1400" dirty="0" smtClean="0"/>
            </a:lvl4pPr>
            <a:lvl5pPr>
              <a:defRPr lang="de-DE" sz="1400" dirty="0">
                <a:solidFill>
                  <a:schemeClr val="tx2"/>
                </a:solidFill>
                <a:latin typeface="Tele-GroteskFet" pitchFamily="2" charset="0"/>
              </a:defRPr>
            </a:lvl5pPr>
          </a:lstStyle>
          <a:p>
            <a:pPr lvl="0"/>
            <a:r>
              <a:rPr lang="en-US" smtClean="0"/>
              <a:t>Click to edit text</a:t>
            </a:r>
          </a:p>
          <a:p>
            <a:pPr lvl="1"/>
            <a:r>
              <a:rPr lang="en-US" smtClean="0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 smtClean="0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 smtClean="0"/>
              <a:t>Fourth level</a:t>
            </a:r>
          </a:p>
          <a:p>
            <a:pPr marL="0" lvl="4" indent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None/>
            </a:pPr>
            <a:r>
              <a:rPr lang="en-US" smtClean="0"/>
              <a:t>Quotation/lead-in</a:t>
            </a:r>
            <a:endParaRPr lang="en-US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cs typeface="Arial Unicode MS" pitchFamily="34" charset="-128"/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9785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6669" y="366765"/>
            <a:ext cx="9504233" cy="58719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>
          <a:xfrm>
            <a:off x="7565331" y="6951844"/>
            <a:ext cx="1984735" cy="320455"/>
          </a:xfrm>
        </p:spPr>
        <p:txBody>
          <a:bodyPr/>
          <a:lstStyle>
            <a:lvl1pPr>
              <a:defRPr/>
            </a:lvl1pPr>
          </a:lstStyle>
          <a:p>
            <a:fld id="{15F47461-9E08-48B0-B8F3-475EC6927FBB}" type="datetimeFigureOut">
              <a:rPr lang="hu-HU" smtClean="0"/>
              <a:pPr/>
              <a:t>2017. 11. 29.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2847242" y="6951844"/>
            <a:ext cx="4522253" cy="320455"/>
          </a:xfrm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>
          <a:xfrm>
            <a:off x="9479233" y="6951844"/>
            <a:ext cx="319446" cy="320455"/>
          </a:xfrm>
        </p:spPr>
        <p:txBody>
          <a:bodyPr/>
          <a:lstStyle>
            <a:lvl1pPr>
              <a:defRPr/>
            </a:lvl1pPr>
          </a:lstStyle>
          <a:p>
            <a:fld id="{481F85F3-2274-4739-8A27-7E3EE4CD86F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927085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full-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448006018"/>
              </p:ext>
            </p:extLst>
          </p:nvPr>
        </p:nvGraphicFramePr>
        <p:xfrm>
          <a:off x="1387" y="1855"/>
          <a:ext cx="1388" cy="1852"/>
        </p:xfrm>
        <a:graphic>
          <a:graphicData uri="http://schemas.openxmlformats.org/presentationml/2006/ole">
            <p:oleObj spid="_x0000_s604422" name="think-cell Folie" r:id="rId6" imgW="360" imgH="360" progId="">
              <p:embed/>
            </p:oleObj>
          </a:graphicData>
        </a:graphic>
      </p:graphicFrame>
      <p:pic>
        <p:nvPicPr>
          <p:cNvPr id="27" name="Picture 6"/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60" r="1307"/>
          <a:stretch/>
        </p:blipFill>
        <p:spPr bwMode="auto">
          <a:xfrm>
            <a:off x="0" y="0"/>
            <a:ext cx="10080000" cy="7560000"/>
          </a:xfrm>
          <a:prstGeom prst="rect">
            <a:avLst/>
          </a:prstGeom>
          <a:noFill/>
        </p:spPr>
      </p:pic>
      <p:grpSp>
        <p:nvGrpSpPr>
          <p:cNvPr id="2" name="Group 19"/>
          <p:cNvGrpSpPr>
            <a:grpSpLocks/>
          </p:cNvGrpSpPr>
          <p:nvPr/>
        </p:nvGrpSpPr>
        <p:grpSpPr bwMode="gray">
          <a:xfrm>
            <a:off x="361483" y="3441654"/>
            <a:ext cx="9365545" cy="3762108"/>
            <a:chOff x="251" y="1858"/>
            <a:chExt cx="5282" cy="2031"/>
          </a:xfrm>
        </p:grpSpPr>
        <p:sp>
          <p:nvSpPr>
            <p:cNvPr id="15" name="Titel 3"/>
            <p:cNvSpPr>
              <a:spLocks/>
            </p:cNvSpPr>
            <p:nvPr>
              <p:custDataLst>
                <p:tags r:id="rId2"/>
              </p:custDataLst>
            </p:nvPr>
          </p:nvSpPr>
          <p:spPr bwMode="gray">
            <a:xfrm>
              <a:off x="251" y="2527"/>
              <a:ext cx="5282" cy="1362"/>
            </a:xfrm>
            <a:prstGeom prst="rect">
              <a:avLst/>
            </a:prstGeom>
            <a:solidFill>
              <a:srgbClr val="E20074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144000" tIns="72000" rIns="144000" bIns="72000"/>
            <a:lstStyle/>
            <a:p>
              <a:pPr defTabSz="576226" fontAlgn="base">
                <a:lnSpc>
                  <a:spcPts val="3999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4000" dirty="0">
                <a:solidFill>
                  <a:srgbClr val="E20074"/>
                </a:solidFill>
                <a:latin typeface="TeleGrotesk Headline Ultra" pitchFamily="2" charset="0"/>
                <a:cs typeface="Arial Unicode MS" pitchFamily="34" charset="-128"/>
              </a:endParaRPr>
            </a:p>
          </p:txBody>
        </p:sp>
        <p:sp>
          <p:nvSpPr>
            <p:cNvPr id="16" name="Titel 3"/>
            <p:cNvSpPr>
              <a:spLocks/>
            </p:cNvSpPr>
            <p:nvPr>
              <p:custDataLst>
                <p:tags r:id="rId3"/>
              </p:custDataLst>
            </p:nvPr>
          </p:nvSpPr>
          <p:spPr bwMode="gray">
            <a:xfrm>
              <a:off x="251" y="1858"/>
              <a:ext cx="4817" cy="2031"/>
            </a:xfrm>
            <a:prstGeom prst="rect">
              <a:avLst/>
            </a:prstGeom>
            <a:solidFill>
              <a:srgbClr val="E20074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144000" tIns="72000" rIns="144000" bIns="72000"/>
            <a:lstStyle/>
            <a:p>
              <a:pPr defTabSz="576226" fontAlgn="base">
                <a:lnSpc>
                  <a:spcPts val="3999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4000" dirty="0">
                <a:solidFill>
                  <a:srgbClr val="E20074"/>
                </a:solidFill>
                <a:latin typeface="TeleGrotesk Headline Ultra" pitchFamily="2" charset="0"/>
                <a:cs typeface="Arial Unicode MS" pitchFamily="34" charset="-128"/>
              </a:endParaRPr>
            </a:p>
          </p:txBody>
        </p:sp>
        <p:sp>
          <p:nvSpPr>
            <p:cNvPr id="17" name="Rectangle 4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gray">
            <a:xfrm>
              <a:off x="251" y="2017"/>
              <a:ext cx="4502" cy="1872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lIns="144000" tIns="72000" rIns="144000" bIns="72000" anchor="ctr"/>
            <a:lstStyle/>
            <a:p>
              <a:pPr defTabSz="457171" fontAlgn="base">
                <a:lnSpc>
                  <a:spcPts val="1799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20074"/>
                </a:buClr>
                <a:buSzPct val="75000"/>
                <a:buFont typeface="Wingdings" pitchFamily="2" charset="2"/>
                <a:buChar char="§"/>
              </a:pPr>
              <a:endParaRPr lang="en-US" sz="1800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itchFamily="34" charset="-128"/>
              </a:endParaRPr>
            </a:p>
          </p:txBody>
        </p:sp>
      </p:grpSp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058" name="Titelplatzhalter 1"/>
          <p:cNvSpPr>
            <a:spLocks noGrp="1"/>
          </p:cNvSpPr>
          <p:nvPr>
            <p:ph type="ctrTitle" hasCustomPrompt="1"/>
          </p:nvPr>
        </p:nvSpPr>
        <p:spPr bwMode="gray">
          <a:xfrm>
            <a:off x="361950" y="3734323"/>
            <a:ext cx="7980841" cy="1661993"/>
          </a:xfrm>
          <a:noFill/>
        </p:spPr>
        <p:txBody>
          <a:bodyPr wrap="square" lIns="143990">
            <a:spAutoFit/>
          </a:bodyPr>
          <a:lstStyle>
            <a:lvl1pPr>
              <a:defRPr sz="4000" smtClean="0">
                <a:solidFill>
                  <a:schemeClr val="bg1"/>
                </a:solidFill>
                <a:latin typeface="TeleGrotesk Headline Ultra" pitchFamily="2" charset="0"/>
              </a:defRPr>
            </a:lvl1pPr>
          </a:lstStyle>
          <a:p>
            <a:r>
              <a:rPr lang="en-US" smtClean="0"/>
              <a:t>TeleGrotesk Headline (Ultra)</a:t>
            </a:r>
            <a:br>
              <a:rPr lang="en-US" smtClean="0"/>
            </a:b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Maximum of 3 lines</a:t>
            </a:r>
            <a:b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 (40) 48 pt</a:t>
            </a:r>
            <a:endParaRPr lang="en-US" dirty="0" smtClean="0"/>
          </a:p>
        </p:txBody>
      </p:sp>
      <p:sp>
        <p:nvSpPr>
          <p:cNvPr id="45059" name="Textplatzhalter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1950" y="5708745"/>
            <a:ext cx="7980841" cy="384080"/>
          </a:xfrm>
        </p:spPr>
        <p:txBody>
          <a:bodyPr wrap="square" lIns="143990">
            <a:spAutoFit/>
          </a:bodyPr>
          <a:lstStyle>
            <a:lvl1pPr>
              <a:spcBef>
                <a:spcPts val="0"/>
              </a:spcBef>
              <a:defRPr sz="2400" smtClean="0">
                <a:solidFill>
                  <a:schemeClr val="bg1"/>
                </a:solidFill>
                <a:latin typeface="Tele-GroteskNor" pitchFamily="2" charset="0"/>
              </a:defRPr>
            </a:lvl1pPr>
          </a:lstStyle>
          <a:p>
            <a:r>
              <a:rPr lang="en-US" smtClean="0"/>
              <a:t>Sub-heading: TeleGrotesk Normal, 24 pt</a:t>
            </a:r>
            <a:endParaRPr lang="en-US" dirty="0"/>
          </a:p>
        </p:txBody>
      </p:sp>
      <p:pic>
        <p:nvPicPr>
          <p:cNvPr id="23" name="Picture 22" hidden="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22" hidden="1"/>
          <p:cNvPicPr>
            <a:picLocks noChangeAspect="1" noChangeArrowheads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Grafik 27" descr="TSY_Logo_3c_p.emf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39823" y="6501629"/>
            <a:ext cx="3606868" cy="65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8171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xmlns="" val="1882734722"/>
              </p:ext>
            </p:extLst>
          </p:nvPr>
        </p:nvGraphicFramePr>
        <p:xfrm>
          <a:off x="1387" y="1855"/>
          <a:ext cx="1388" cy="1852"/>
        </p:xfrm>
        <a:graphic>
          <a:graphicData uri="http://schemas.openxmlformats.org/presentationml/2006/ole">
            <p:oleObj spid="_x0000_s123247" name="think-cell Folie" r:id="rId3" imgW="360" imgH="360" progId="">
              <p:embed/>
            </p:oleObj>
          </a:graphicData>
        </a:graphic>
      </p:graphicFrame>
      <p:pic>
        <p:nvPicPr>
          <p:cNvPr id="22" name="Picture 19"/>
          <p:cNvPicPr preferRelativeResize="0"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" b="38889"/>
          <a:stretch/>
        </p:blipFill>
        <p:spPr bwMode="gray">
          <a:xfrm>
            <a:off x="360000" y="360000"/>
            <a:ext cx="9360000" cy="3817553"/>
          </a:xfrm>
          <a:prstGeom prst="rect">
            <a:avLst/>
          </a:prstGeom>
          <a:noFill/>
        </p:spPr>
      </p:pic>
      <p:pic>
        <p:nvPicPr>
          <p:cNvPr id="10" name="Picture 27" descr="magenta_flaeche_70"/>
          <p:cNvPicPr>
            <a:picLocks noChangeArrowheads="1"/>
          </p:cNvPicPr>
          <p:nvPr userDrawn="1"/>
        </p:nvPicPr>
        <p:blipFill>
          <a:blip r:embed="rId5" cstate="print"/>
          <a:srcRect r="11" b="-468"/>
          <a:stretch>
            <a:fillRect/>
          </a:stretch>
        </p:blipFill>
        <p:spPr bwMode="gray">
          <a:xfrm>
            <a:off x="360000" y="3660229"/>
            <a:ext cx="9360000" cy="535328"/>
          </a:xfrm>
          <a:prstGeom prst="rect">
            <a:avLst/>
          </a:prstGeom>
          <a:noFill/>
        </p:spPr>
      </p:pic>
      <p:pic>
        <p:nvPicPr>
          <p:cNvPr id="45078" name="Picture 22" hidden="1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058" name="Titelplatzhalter 1"/>
          <p:cNvSpPr>
            <a:spLocks noGrp="1"/>
          </p:cNvSpPr>
          <p:nvPr userDrawn="1">
            <p:ph type="ctrTitle" hasCustomPrompt="1"/>
          </p:nvPr>
        </p:nvSpPr>
        <p:spPr bwMode="gray">
          <a:xfrm>
            <a:off x="360000" y="4017731"/>
            <a:ext cx="9360000" cy="2138269"/>
          </a:xfrm>
          <a:solidFill>
            <a:schemeClr val="tx2"/>
          </a:solidFill>
        </p:spPr>
        <p:txBody>
          <a:bodyPr lIns="143990">
            <a:noAutofit/>
          </a:bodyPr>
          <a:lstStyle>
            <a:lvl1pPr>
              <a:defRPr sz="4000" smtClean="0">
                <a:solidFill>
                  <a:schemeClr val="bg1"/>
                </a:solidFill>
                <a:latin typeface="TeleGrotesk Headline Ultra" pitchFamily="2" charset="0"/>
              </a:defRPr>
            </a:lvl1pPr>
          </a:lstStyle>
          <a:p>
            <a:r>
              <a:rPr lang="en-US" smtClean="0"/>
              <a:t>TeleGrotesk Headline (Ultra)</a:t>
            </a:r>
            <a:br>
              <a:rPr lang="en-US" smtClean="0"/>
            </a:b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Maximum of 2 lines, (40) 48 PT</a:t>
            </a:r>
            <a:endParaRPr lang="en-US" dirty="0" smtClean="0"/>
          </a:p>
        </p:txBody>
      </p:sp>
      <p:sp>
        <p:nvSpPr>
          <p:cNvPr id="45059" name="Textplatzhalter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360000" y="5345957"/>
            <a:ext cx="9366613" cy="384080"/>
          </a:xfrm>
        </p:spPr>
        <p:txBody>
          <a:bodyPr wrap="square" lIns="143990">
            <a:spAutoFit/>
          </a:bodyPr>
          <a:lstStyle>
            <a:lvl1pPr marL="0" marR="0" indent="0" algn="l" defTabSz="576226" rtl="0" eaLnBrk="1" fontAlgn="base" latinLnBrk="0" hangingPunct="1">
              <a:lnSpc>
                <a:spcPct val="10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 sz="2400" smtClean="0">
                <a:solidFill>
                  <a:schemeClr val="bg1"/>
                </a:solidFill>
                <a:latin typeface="Tele-GroteskNor" pitchFamily="2" charset="0"/>
              </a:defRPr>
            </a:lvl1pPr>
          </a:lstStyle>
          <a:p>
            <a:r>
              <a:rPr lang="en-US" smtClean="0"/>
              <a:t>Sub-heading: TeleGrotesk Normal, 24 pt</a:t>
            </a:r>
            <a:endParaRPr lang="en-US" dirty="0"/>
          </a:p>
        </p:txBody>
      </p:sp>
      <p:pic>
        <p:nvPicPr>
          <p:cNvPr id="23" name="Grafik 22" descr="TSY_Logo_3c_p.emf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60000" y="6678000"/>
            <a:ext cx="3606868" cy="655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ivider magent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xmlns="" val="2384802868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p:oleObj spid="_x0000_s627928" name="think-cell Folie" r:id="rId3" imgW="360" imgH="360" progId="">
              <p:embed/>
            </p:oleObj>
          </a:graphicData>
        </a:graphic>
      </p:graphicFrame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2" hidden="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2" hidden="1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 bwMode="invGray">
          <a:xfrm>
            <a:off x="360000" y="1512000"/>
            <a:ext cx="9360000" cy="2660399"/>
          </a:xfrm>
        </p:spPr>
        <p:txBody>
          <a:bodyPr/>
          <a:lstStyle>
            <a:lvl1pPr marL="0" marR="0" indent="0" algn="l" defTabSz="457322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 err="1" smtClean="0"/>
              <a:t>TeleGrotesk</a:t>
            </a:r>
            <a:r>
              <a:rPr lang="en-US" dirty="0" smtClean="0"/>
              <a:t> HEADLINE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(Ultra) Maximum of 3 lines</a:t>
            </a:r>
            <a:b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40 (54) 66 PT</a:t>
            </a:r>
            <a:endParaRPr lang="en-US" dirty="0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marL="0" marR="0" indent="0" algn="r" defTabSz="5762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ivider textur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xmlns="" val="4287272326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p:oleObj spid="_x0000_s628951" name="think-cell Folie" r:id="rId3" imgW="360" imgH="360" progId="">
              <p:embed/>
            </p:oleObj>
          </a:graphicData>
        </a:graphic>
      </p:graphicFrame>
      <p:sp>
        <p:nvSpPr>
          <p:cNvPr id="13" name="Fußzeilenplatzhalt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marL="0" marR="0" indent="0" algn="r" defTabSz="5762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ltGray">
          <a:xfrm>
            <a:off x="1937" y="821"/>
            <a:ext cx="10076751" cy="7559620"/>
          </a:xfrm>
          <a:prstGeom prst="rect">
            <a:avLst/>
          </a:prstGeom>
        </p:spPr>
      </p:pic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2" hidden="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2" hidden="1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 bwMode="invGray">
          <a:xfrm>
            <a:off x="360000" y="1512000"/>
            <a:ext cx="9360000" cy="2660399"/>
          </a:xfrm>
        </p:spPr>
        <p:txBody>
          <a:bodyPr/>
          <a:lstStyle>
            <a:lvl1pPr marL="0" marR="0" indent="0" algn="l" defTabSz="457322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 err="1" smtClean="0"/>
              <a:t>TeleGrotesk</a:t>
            </a:r>
            <a:r>
              <a:rPr lang="en-US" dirty="0" smtClean="0"/>
              <a:t> HEADLINE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(Ultra) Maximum of 3 lines</a:t>
            </a:r>
            <a:b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40 (54) 66 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67515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ivider textur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xmlns="" val="1404964844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p:oleObj spid="_x0000_s629975" name="think-cell Folie" r:id="rId3" imgW="360" imgH="360" progId="">
              <p:embed/>
            </p:oleObj>
          </a:graphicData>
        </a:graphic>
      </p:graphicFrame>
      <p:sp>
        <p:nvSpPr>
          <p:cNvPr id="13" name="Fußzeilenplatzhalt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marL="0" marR="0" indent="0" algn="r" defTabSz="5762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ltGray">
          <a:xfrm>
            <a:off x="842" y="1"/>
            <a:ext cx="10078941" cy="7561263"/>
          </a:xfrm>
          <a:prstGeom prst="rect">
            <a:avLst/>
          </a:prstGeom>
        </p:spPr>
      </p:pic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2" hidden="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2" hidden="1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 bwMode="invGray">
          <a:xfrm>
            <a:off x="360000" y="1512000"/>
            <a:ext cx="9360000" cy="2660399"/>
          </a:xfrm>
        </p:spPr>
        <p:txBody>
          <a:bodyPr/>
          <a:lstStyle>
            <a:lvl1pPr marL="0" marR="0" indent="0" algn="l" defTabSz="457322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5400" baseline="0">
                <a:solidFill>
                  <a:schemeClr val="bg1"/>
                </a:solidFill>
              </a:defRPr>
            </a:lvl1pPr>
          </a:lstStyle>
          <a:p>
            <a:r>
              <a:rPr lang="en-US" dirty="0" err="1" smtClean="0"/>
              <a:t>TeleGrotesk</a:t>
            </a:r>
            <a:r>
              <a:rPr lang="en-US" dirty="0" smtClean="0"/>
              <a:t> HEADLINE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(Ultra) Maximum of 3 lines</a:t>
            </a:r>
            <a:b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40 (54) 66 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88255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ivider textur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xmlns="" val="744959555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p:oleObj spid="_x0000_s645320" name="think-cell Folie" r:id="rId3" imgW="360" imgH="360" progId="">
              <p:embed/>
            </p:oleObj>
          </a:graphicData>
        </a:graphic>
      </p:graphicFrame>
      <p:sp>
        <p:nvSpPr>
          <p:cNvPr id="14" name="Fußzeilenplatzhalt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marL="0" marR="0" indent="0" algn="r" defTabSz="5762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ltGray">
          <a:xfrm>
            <a:off x="1937" y="140"/>
            <a:ext cx="10076747" cy="7559617"/>
          </a:xfrm>
          <a:prstGeom prst="rect">
            <a:avLst/>
          </a:prstGeom>
          <a:noFill/>
        </p:spPr>
      </p:pic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2" hidden="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2" hidden="1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 bwMode="invGray">
          <a:xfrm>
            <a:off x="360000" y="1512000"/>
            <a:ext cx="9360000" cy="2660399"/>
          </a:xfrm>
        </p:spPr>
        <p:txBody>
          <a:bodyPr/>
          <a:lstStyle>
            <a:lvl1pPr marL="0" marR="0" indent="0" algn="l" defTabSz="457322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TeleGrotesk HEADLINE </a:t>
            </a:r>
            <a: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(Ultra) Maximum of 3 lines</a:t>
            </a:r>
            <a:b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40 (54) 66 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24026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ivider texture 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xmlns="" val="1940075499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p:oleObj spid="_x0000_s632023" name="think-cell Folie" r:id="rId3" imgW="360" imgH="360" progId="">
              <p:embed/>
            </p:oleObj>
          </a:graphicData>
        </a:graphic>
      </p:graphicFrame>
      <p:sp>
        <p:nvSpPr>
          <p:cNvPr id="14" name="Fußzeilenplatzhalt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marL="0" marR="0" indent="0" algn="r" defTabSz="5762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– Strictly confidential, Confidential, Internal–     Author /Presentation Topic</a:t>
            </a:r>
            <a:endParaRPr lang="en-US" dirty="0" smtClean="0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de-DE" smtClean="0"/>
              <a:t>dd.mm.yyyy</a:t>
            </a:r>
            <a:endParaRPr lang="en-US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ltGray">
          <a:xfrm>
            <a:off x="1935" y="141"/>
            <a:ext cx="10076751" cy="7559620"/>
          </a:xfrm>
          <a:prstGeom prst="rect">
            <a:avLst/>
          </a:prstGeom>
          <a:noFill/>
        </p:spPr>
      </p:pic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2" hidden="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2" hidden="1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 bwMode="invGray">
          <a:xfrm>
            <a:off x="360000" y="1512000"/>
            <a:ext cx="9360000" cy="2660399"/>
          </a:xfrm>
        </p:spPr>
        <p:txBody>
          <a:bodyPr/>
          <a:lstStyle>
            <a:lvl1pPr marL="0" marR="0" indent="0" algn="l" defTabSz="457322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TeleGrotesk HEADLINE </a:t>
            </a:r>
            <a: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(Ultra) Maximum of 3 lines</a:t>
            </a:r>
            <a:b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40 (54) 66 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0671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90326554"/>
              </p:ext>
            </p:extLst>
          </p:nvPr>
        </p:nvGraphicFramePr>
        <p:xfrm>
          <a:off x="1390" y="1853"/>
          <a:ext cx="1388" cy="1852"/>
        </p:xfrm>
        <a:graphic>
          <a:graphicData uri="http://schemas.openxmlformats.org/presentationml/2006/ole">
            <p:oleObj spid="_x0000_s130568" name="think-cell Folie" r:id="rId28" imgW="360" imgH="360" progId="">
              <p:embed/>
            </p:oleObj>
          </a:graphicData>
        </a:graphic>
      </p:graphicFrame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gray">
          <a:xfrm>
            <a:off x="360001" y="288000"/>
            <a:ext cx="9359999" cy="588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360000" y="1620000"/>
            <a:ext cx="9360000" cy="489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Click to edit text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 bwMode="gray">
          <a:xfrm>
            <a:off x="8439150" y="6980111"/>
            <a:ext cx="902850" cy="320455"/>
          </a:xfrm>
          <a:prstGeom prst="rect">
            <a:avLst/>
          </a:prstGeom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576226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150">
                <a:solidFill>
                  <a:schemeClr val="tx1"/>
                </a:solidFill>
                <a:latin typeface="Tele-GroteskNor" pitchFamily="2" charset="0"/>
                <a:cs typeface="Arial Unicode MS" pitchFamily="34" charset="-128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de-DE" noProof="0" dirty="0" err="1" smtClean="0"/>
              <a:t>dd.mm.yyyy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9407166" y="6980111"/>
            <a:ext cx="319447" cy="3204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576226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150">
                <a:solidFill>
                  <a:schemeClr val="tx1"/>
                </a:solidFill>
                <a:latin typeface="Tele-GroteskNor" pitchFamily="2" charset="0"/>
                <a:cs typeface="Arial Unicode MS" pitchFamily="34" charset="-128"/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noProof="0" smtClean="0"/>
              <a:pPr fontAlgn="base">
                <a:spcAft>
                  <a:spcPct val="0"/>
                </a:spcAft>
              </a:pPr>
              <a:t>‹#›</a:t>
            </a:fld>
            <a:endParaRPr lang="en-US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3816351" y="6980111"/>
            <a:ext cx="4539600" cy="3204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576226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150">
                <a:solidFill>
                  <a:schemeClr val="tx1"/>
                </a:solidFill>
                <a:latin typeface="Tele-GroteskNor" pitchFamily="2" charset="0"/>
                <a:cs typeface="Arial Unicode MS" pitchFamily="34" charset="-128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noProof="0" dirty="0" smtClean="0"/>
              <a:t>– Strictly confidential, Confidential, Internal–     Author /Presentation Topic</a:t>
            </a:r>
          </a:p>
        </p:txBody>
      </p:sp>
      <p:pic>
        <p:nvPicPr>
          <p:cNvPr id="22" name="Grafik 21" descr="TSY_Logo_3c_p.emf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60000" y="6919200"/>
            <a:ext cx="2873604" cy="522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898" r:id="rId2"/>
    <p:sldLayoutId id="2147483961" r:id="rId3"/>
    <p:sldLayoutId id="2147483711" r:id="rId4"/>
    <p:sldLayoutId id="2147483725" r:id="rId5"/>
    <p:sldLayoutId id="2147483928" r:id="rId6"/>
    <p:sldLayoutId id="2147483926" r:id="rId7"/>
    <p:sldLayoutId id="2147483976" r:id="rId8"/>
    <p:sldLayoutId id="2147483964" r:id="rId9"/>
    <p:sldLayoutId id="2147483965" r:id="rId10"/>
    <p:sldLayoutId id="2147483967" r:id="rId11"/>
    <p:sldLayoutId id="2147483968" r:id="rId12"/>
    <p:sldLayoutId id="2147483972" r:id="rId13"/>
    <p:sldLayoutId id="2147483971" r:id="rId14"/>
    <p:sldLayoutId id="2147483973" r:id="rId15"/>
    <p:sldLayoutId id="2147483716" r:id="rId16"/>
    <p:sldLayoutId id="2147483718" r:id="rId17"/>
    <p:sldLayoutId id="2147483722" r:id="rId18"/>
    <p:sldLayoutId id="2147483723" r:id="rId19"/>
    <p:sldLayoutId id="2147483969" r:id="rId20"/>
    <p:sldLayoutId id="2147483970" r:id="rId21"/>
    <p:sldLayoutId id="2147483930" r:id="rId22"/>
    <p:sldLayoutId id="2147483959" r:id="rId23"/>
    <p:sldLayoutId id="2147483960" r:id="rId24"/>
    <p:sldLayoutId id="2147483977" r:id="rId25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marL="0" indent="0" algn="l" defTabSz="457322" rtl="0" eaLnBrk="1" fontAlgn="base" hangingPunct="1">
        <a:lnSpc>
          <a:spcPct val="90000"/>
        </a:lnSpc>
        <a:spcBef>
          <a:spcPts val="0"/>
        </a:spcBef>
        <a:spcAft>
          <a:spcPct val="0"/>
        </a:spcAft>
        <a:defRPr lang="de-DE" sz="3200" kern="1200" dirty="0">
          <a:solidFill>
            <a:schemeClr val="tx2"/>
          </a:solidFill>
          <a:latin typeface="TeleGrotesk Headline Ultra" pitchFamily="2" charset="0"/>
          <a:ea typeface="+mj-ea"/>
          <a:cs typeface="TeleGrotesk Headline Ultra" pitchFamily="2" charset="0"/>
        </a:defRPr>
      </a:lvl1pPr>
      <a:lvl2pPr algn="l" defTabSz="576226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Tele-GroteskUlt" pitchFamily="2" charset="0"/>
        </a:defRPr>
      </a:lvl2pPr>
      <a:lvl3pPr algn="l" defTabSz="576226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Tele-GroteskUlt" pitchFamily="2" charset="0"/>
        </a:defRPr>
      </a:lvl3pPr>
      <a:lvl4pPr algn="l" defTabSz="576226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Tele-GroteskUlt" pitchFamily="2" charset="0"/>
        </a:defRPr>
      </a:lvl4pPr>
      <a:lvl5pPr algn="l" defTabSz="576226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Tele-GroteskUlt" pitchFamily="2" charset="0"/>
        </a:defRPr>
      </a:lvl5pPr>
      <a:lvl6pPr marL="457171" algn="l" defTabSz="576226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Tele-GroteskUlt" pitchFamily="2" charset="0"/>
        </a:defRPr>
      </a:lvl6pPr>
      <a:lvl7pPr marL="914342" algn="l" defTabSz="576226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Tele-GroteskUlt" pitchFamily="2" charset="0"/>
        </a:defRPr>
      </a:lvl7pPr>
      <a:lvl8pPr marL="1371513" algn="l" defTabSz="576226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Tele-GroteskUlt" pitchFamily="2" charset="0"/>
        </a:defRPr>
      </a:lvl8pPr>
      <a:lvl9pPr marL="1828683" algn="l" defTabSz="576226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Tele-GroteskUlt" pitchFamily="2" charset="0"/>
        </a:defRPr>
      </a:lvl9pPr>
    </p:titleStyle>
    <p:bodyStyle>
      <a:lvl1pPr algn="l" defTabSz="576226" rtl="0" eaLnBrk="1" fontAlgn="base" hangingPunct="1">
        <a:lnSpc>
          <a:spcPct val="104000"/>
        </a:lnSpc>
        <a:spcBef>
          <a:spcPts val="1200"/>
        </a:spcBef>
        <a:spcAft>
          <a:spcPct val="0"/>
        </a:spcAft>
        <a:buClr>
          <a:schemeClr val="tx2"/>
        </a:buClr>
        <a:buFont typeface="Wingdings" pitchFamily="2" charset="2"/>
        <a:defRPr sz="1800" kern="1200">
          <a:solidFill>
            <a:schemeClr val="tx1"/>
          </a:solidFill>
          <a:latin typeface="Tele-GroteskFet" pitchFamily="2" charset="0"/>
          <a:ea typeface="+mn-ea"/>
          <a:cs typeface="+mn-cs"/>
        </a:defRPr>
      </a:lvl1pPr>
      <a:lvl2pPr marL="1588" algn="l" defTabSz="576226" rtl="0" eaLnBrk="1" fontAlgn="base" hangingPunct="1">
        <a:lnSpc>
          <a:spcPct val="104000"/>
        </a:lnSpc>
        <a:spcBef>
          <a:spcPts val="300"/>
        </a:spcBef>
        <a:spcAft>
          <a:spcPct val="0"/>
        </a:spcAft>
        <a:buClr>
          <a:schemeClr val="tx2"/>
        </a:buClr>
        <a:buFont typeface="Wingdings" pitchFamily="2" charset="2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16000" indent="-216000" algn="l" defTabSz="576226" rtl="0" eaLnBrk="1" fontAlgn="base" hangingPunct="1">
        <a:lnSpc>
          <a:spcPct val="104000"/>
        </a:lnSpc>
        <a:spcBef>
          <a:spcPts val="300"/>
        </a:spcBef>
        <a:spcAft>
          <a:spcPct val="0"/>
        </a:spcAft>
        <a:buClr>
          <a:schemeClr val="tx1"/>
        </a:buClr>
        <a:buSzPct val="70000"/>
        <a:buFont typeface="Wingdings 2" panose="05020102010507070707" pitchFamily="18" charset="2"/>
        <a:buChar char="¡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432000" indent="-215886" algn="l" defTabSz="576226" rtl="0" eaLnBrk="1" fontAlgn="base" hangingPunct="1">
        <a:lnSpc>
          <a:spcPct val="104000"/>
        </a:lnSpc>
        <a:spcBef>
          <a:spcPts val="0"/>
        </a:spcBef>
        <a:spcAft>
          <a:spcPct val="0"/>
        </a:spcAft>
        <a:buClr>
          <a:schemeClr val="tx1"/>
        </a:buClr>
        <a:buSzPct val="70000"/>
        <a:buFont typeface="Wingdings 2" panose="05020102010507070707" pitchFamily="18" charset="2"/>
        <a:buChar char="¡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648000" indent="-216000" algn="l" defTabSz="576226" rtl="0" eaLnBrk="1" fontAlgn="base" hangingPunct="1">
        <a:lnSpc>
          <a:spcPct val="104000"/>
        </a:lnSpc>
        <a:spcBef>
          <a:spcPts val="0"/>
        </a:spcBef>
        <a:spcAft>
          <a:spcPct val="0"/>
        </a:spcAft>
        <a:buClr>
          <a:schemeClr val="tx1"/>
        </a:buClr>
        <a:buSzPct val="70000"/>
        <a:buFont typeface="Wingdings 2" panose="05020102010507070707" pitchFamily="18" charset="2"/>
        <a:buChar char="¡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40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09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0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1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2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3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3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5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5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5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382" userDrawn="1">
          <p15:clr>
            <a:srgbClr val="F26B43"/>
          </p15:clr>
        </p15:guide>
        <p15:guide id="2" pos="3220" userDrawn="1">
          <p15:clr>
            <a:srgbClr val="F26B43"/>
          </p15:clr>
        </p15:guide>
        <p15:guide id="3" orient="horz" pos="1021" userDrawn="1">
          <p15:clr>
            <a:srgbClr val="F26B43"/>
          </p15:clr>
        </p15:guide>
        <p15:guide id="5" orient="horz" pos="4105" userDrawn="1">
          <p15:clr>
            <a:srgbClr val="F26B43"/>
          </p15:clr>
        </p15:guide>
        <p15:guide id="6" pos="227" userDrawn="1">
          <p15:clr>
            <a:srgbClr val="F26B43"/>
          </p15:clr>
        </p15:guide>
        <p15:guide id="7" pos="6123" userDrawn="1">
          <p15:clr>
            <a:srgbClr val="F26B43"/>
          </p15:clr>
        </p15:guide>
        <p15:guide id="8" orient="horz" pos="3843" userDrawn="1">
          <p15:clr>
            <a:srgbClr val="F26B43"/>
          </p15:clr>
        </p15:guide>
        <p15:guide id="10" orient="horz" pos="749" userDrawn="1">
          <p15:clr>
            <a:srgbClr val="F26B43"/>
          </p15:clr>
        </p15:guide>
        <p15:guide id="11" orient="horz" pos="227" userDrawn="1">
          <p15:clr>
            <a:srgbClr val="F26B43"/>
          </p15:clr>
        </p15:guide>
        <p15:guide id="12" pos="1724" userDrawn="1">
          <p15:clr>
            <a:srgbClr val="F26B43"/>
          </p15:clr>
        </p15:guide>
        <p15:guide id="13" pos="1633" userDrawn="1">
          <p15:clr>
            <a:srgbClr val="F26B43"/>
          </p15:clr>
        </p15:guide>
        <p15:guide id="14" pos="3175" userDrawn="1">
          <p15:clr>
            <a:srgbClr val="F26B43"/>
          </p15:clr>
        </p15:guide>
        <p15:guide id="15" pos="3130" userDrawn="1">
          <p15:clr>
            <a:srgbClr val="F26B43"/>
          </p15:clr>
        </p15:guide>
        <p15:guide id="16" pos="4717" userDrawn="1">
          <p15:clr>
            <a:srgbClr val="F26B43"/>
          </p15:clr>
        </p15:guide>
        <p15:guide id="17" pos="4627" userDrawn="1">
          <p15:clr>
            <a:srgbClr val="F26B43"/>
          </p15:clr>
        </p15:guide>
        <p15:guide id="18" orient="horz" pos="4365" userDrawn="1">
          <p15:clr>
            <a:srgbClr val="F26B43"/>
          </p15:clr>
        </p15:guide>
        <p15:guide id="19" orient="horz" pos="45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www.slideshare.net/gsiemens/designing-and-running-a-mooc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jpeg"/><Relationship Id="rId3" Type="http://schemas.openxmlformats.org/officeDocument/2006/relationships/image" Target="../media/image41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://www.google.hu/imgres?imgurl=http://www.adchieve.com/wp-content/uploads/Google_art_prog.jpg&amp;imgrefurl=http://www.adchieve.com/new-ad-extension-for-google-adwords-the-callout-extension/&amp;h=720&amp;w=1280&amp;tbnid=ACpaLdu_krYSDM:&amp;zoom=1&amp;docid=KM0lOrh2_NFIUM&amp;ei=ZocVVb_vFYLzUPaYgcAF&amp;tbm=isch&amp;ved=0CEAQMygNMA0" TargetMode="External"/><Relationship Id="rId11" Type="http://schemas.openxmlformats.org/officeDocument/2006/relationships/image" Target="../media/image46.jpeg"/><Relationship Id="rId5" Type="http://schemas.openxmlformats.org/officeDocument/2006/relationships/hyperlink" Target="http://www.wikidata.org/wiki/Q316820?uselang=hu" TargetMode="External"/><Relationship Id="rId10" Type="http://schemas.openxmlformats.org/officeDocument/2006/relationships/image" Target="../media/image45.jpeg"/><Relationship Id="rId4" Type="http://schemas.openxmlformats.org/officeDocument/2006/relationships/hyperlink" Target="http://www.worldcat.org/title/king-stephen-istvan-kiraly-opera-in-four-acts/oclc/870655555&amp;referer=brief_results" TargetMode="External"/><Relationship Id="rId9" Type="http://schemas.openxmlformats.org/officeDocument/2006/relationships/image" Target="../media/image4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hu/imgres?imgurl=http://ruben.verborgh.org/images/blog/boring.jpg&amp;imgrefurl=http://ruben.verborgh.org/blog/2014/12/31/thank-you-for-your-attention/&amp;docid=zUon4W4fBtyDaM&amp;tbnid=ygYAp2Bf4-JIHM:&amp;w=1280&amp;h=768&amp;bih=667&amp;biw=1366&amp;ved=0ahUKEwj3mKK7td_NAhXENxQKHe7SBCEQMwglKAgwCA&amp;iact=mrc&amp;uact=8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hyperlink" Target="https://www.google.hu/url?sa=i&amp;rct=j&amp;q=&amp;esrc=s&amp;source=images&amp;cd=&amp;cad=rja&amp;uact=8&amp;ved=0ahUKEwi1i76i_9jVAhUDGZoKHfKGBIcQjRwIBw&amp;url=https://www.boell.de/en/2017/04/10/report-trenches-debate-around-teaching-gender-studies-hungary&amp;psig=AFQjCNGOctKYva9CaDFpD1PsM0_y2rPsLQ&amp;ust=1502876931805856" TargetMode="Externa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476658" y="1512000"/>
            <a:ext cx="9366613" cy="2558661"/>
          </a:xfrm>
        </p:spPr>
        <p:txBody>
          <a:bodyPr/>
          <a:lstStyle/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b="1" i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973597" y="4668595"/>
            <a:ext cx="7207515" cy="1152239"/>
          </a:xfrm>
        </p:spPr>
        <p:txBody>
          <a:bodyPr/>
          <a:lstStyle/>
          <a:p>
            <a:pPr algn="ctr"/>
            <a:r>
              <a:rPr lang="hu-H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Okos könyvtár – kultúra a digitális világban</a:t>
            </a:r>
          </a:p>
          <a:p>
            <a:pPr algn="ctr"/>
            <a:r>
              <a:rPr lang="hu-H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2017. november 20</a:t>
            </a:r>
          </a:p>
          <a:p>
            <a:pPr algn="ctr"/>
            <a:r>
              <a:rPr lang="hu-HU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Halis</a:t>
            </a:r>
            <a:r>
              <a:rPr lang="hu-H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István Városi Könyvtár . Nagykanizsa</a:t>
            </a:r>
            <a:endParaRPr lang="hu-H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429418" y="914066"/>
            <a:ext cx="864791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u-HU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A technológiai trendektől a személyes inspirációig </a:t>
            </a:r>
            <a:endParaRPr lang="hu-HU" sz="4400" dirty="0" smtClean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pPr lvl="0" algn="ctr"/>
            <a:r>
              <a:rPr lang="hu-HU" sz="44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– </a:t>
            </a:r>
            <a:r>
              <a:rPr lang="hu-HU" sz="4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a változás keresztútjai</a:t>
            </a:r>
            <a:r>
              <a:rPr lang="hu-HU" sz="4400" b="1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 </a:t>
            </a:r>
            <a:endParaRPr lang="hu-HU" sz="4400" b="1" dirty="0">
              <a:solidFill>
                <a:schemeClr val="bg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Tartalom hely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81112" y="4989875"/>
            <a:ext cx="1234351" cy="1909908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4894792" y="6851691"/>
            <a:ext cx="3771733" cy="341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dirty="0" smtClean="0">
                <a:solidFill>
                  <a:schemeClr val="bg1"/>
                </a:solidFill>
                <a:ea typeface="Swagger" pitchFamily="2" charset="0"/>
              </a:rPr>
              <a:t>Horváth Zoltánné</a:t>
            </a:r>
          </a:p>
        </p:txBody>
      </p:sp>
    </p:spTree>
    <p:extLst>
      <p:ext uri="{BB962C8B-B14F-4D97-AF65-F5344CB8AC3E}">
        <p14:creationId xmlns:p14="http://schemas.microsoft.com/office/powerpoint/2010/main" xmlns="" val="834540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59999" y="288000"/>
            <a:ext cx="9720626" cy="942286"/>
          </a:xfrm>
        </p:spPr>
        <p:txBody>
          <a:bodyPr/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Tervezzünk dinamikus könyvtári jelenlétet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360000" y="1082431"/>
            <a:ext cx="3286583" cy="5593791"/>
          </a:xfrm>
        </p:spPr>
        <p:txBody>
          <a:bodyPr/>
          <a:lstStyle/>
          <a:p>
            <a:pPr lvl="0"/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Milyen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irányító, kulturális és szakmai intézményekkel kell együttműködnünk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Milyen társadalmi, szakmai közegben kell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könyvtárunkat pozícionálnunk?</a:t>
            </a:r>
          </a:p>
          <a:p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Milyen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társadalmi és gazdasági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folyamatokat tudunk támogatni? </a:t>
            </a:r>
            <a:endParaRPr lang="hu-HU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Milyen unikális adottságaink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tevékenységeink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erőforrásaink, és szakembereink vannak?</a:t>
            </a:r>
          </a:p>
          <a:p>
            <a:pPr lvl="0"/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ersenyhelyzetben szembenállás és átfedés helyett kooperáció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10</a:t>
            </a:fld>
            <a:endParaRPr lang="en-US" dirty="0"/>
          </a:p>
        </p:txBody>
      </p:sp>
      <p:sp>
        <p:nvSpPr>
          <p:cNvPr id="7" name="Szövegdoboz 6"/>
          <p:cNvSpPr txBox="1"/>
          <p:nvPr/>
        </p:nvSpPr>
        <p:spPr>
          <a:xfrm>
            <a:off x="4120309" y="883710"/>
            <a:ext cx="5785692" cy="6166679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Média </a:t>
            </a:r>
            <a:r>
              <a:rPr lang="hu-HU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eszközök </a:t>
            </a: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(szaklapok, helyi újságok, </a:t>
            </a:r>
            <a:r>
              <a:rPr lang="hu-H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rádió</a:t>
            </a: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TV adások, programok, akciók, szlogenek, bannerek web oldalakon, stb.)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Konferenciák, rendezvények</a:t>
            </a: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más könyvtárak tájékoztatási, hirdetési felületeinek használata;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u-HU" sz="1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</a:t>
            </a:r>
            <a:r>
              <a:rPr lang="hu-HU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rendszerekhez csatlakozás </a:t>
            </a: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(Intelligens város fejlesztések, </a:t>
            </a:r>
            <a:r>
              <a:rPr lang="hu-HU" sz="1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citizen</a:t>
            </a: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kártyák)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 kulturális szolgáltató helyeken megjelenés</a:t>
            </a:r>
            <a:r>
              <a:rPr lang="hu-H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reklám, hirdetés, kulturális eseményekhez kötött tájékoztatások (pl. színházi </a:t>
            </a:r>
            <a:r>
              <a:rPr lang="hu-H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előadás, hangverseny, kiállítás, </a:t>
            </a:r>
            <a:r>
              <a:rPr lang="hu-HU" sz="1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stb</a:t>
            </a:r>
            <a:r>
              <a:rPr lang="hu-H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,)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Iskolások </a:t>
            </a:r>
            <a:r>
              <a:rPr lang="hu-HU" sz="1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mentorálása</a:t>
            </a:r>
            <a:r>
              <a:rPr lang="hu-H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vetélkedők, versenyek, könyvtári oktatás, leszakadó tanulók számára külön információhasználati </a:t>
            </a:r>
            <a:r>
              <a:rPr lang="hu-HU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mentorálás</a:t>
            </a: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csoport </a:t>
            </a:r>
            <a:r>
              <a:rPr lang="hu-H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foglalkozások és műveltségi </a:t>
            </a: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játékok;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Könyvtári </a:t>
            </a:r>
            <a:r>
              <a:rPr lang="hu-HU" sz="1800" i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coach</a:t>
            </a:r>
            <a:r>
              <a:rPr lang="hu-HU" sz="18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hu-HU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elmélyült </a:t>
            </a:r>
            <a:r>
              <a:rPr lang="hu-HU" sz="1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</a:t>
            </a:r>
            <a:r>
              <a:rPr lang="hu-H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hu-HU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közösségi </a:t>
            </a:r>
            <a:r>
              <a:rPr lang="hu-HU" sz="1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háló, web </a:t>
            </a:r>
            <a:r>
              <a:rPr lang="hu-HU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oldalak fejlesztése </a:t>
            </a: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karbantartása (honlap, portál létrehozása);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Nagy könyvtárak katalógusaiban megjelenés </a:t>
            </a: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WorldCat</a:t>
            </a: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Europeana</a:t>
            </a: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stb.), </a:t>
            </a:r>
            <a:r>
              <a:rPr lang="hu-H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szolgáltatásaink népszerűsítése; </a:t>
            </a:r>
            <a:endParaRPr lang="hu-HU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QR kódhoz csatolt, okos mobilról elérhető </a:t>
            </a:r>
            <a:r>
              <a:rPr lang="hu-H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marketing</a:t>
            </a:r>
            <a:endParaRPr lang="hu-HU" sz="1800" dirty="0" smtClean="0">
              <a:solidFill>
                <a:schemeClr val="bg1"/>
              </a:solidFill>
              <a:latin typeface="Arial" panose="020B0604020202020204" pitchFamily="34" charset="0"/>
              <a:ea typeface="Swagger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6756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74626" y="208408"/>
            <a:ext cx="9364663" cy="588082"/>
          </a:xfrm>
        </p:spPr>
        <p:txBody>
          <a:bodyPr/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könyvtár mint inspiráló intellektuális közösségi tér</a:t>
            </a:r>
            <a:b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74626" y="2119767"/>
            <a:ext cx="9474247" cy="6632348"/>
          </a:xfrm>
          <a:solidFill>
            <a:schemeClr val="bg1"/>
          </a:solidFill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u-HU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Third</a:t>
            </a:r>
            <a:r>
              <a:rPr lang="hu-H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</a:t>
            </a:r>
            <a:r>
              <a:rPr lang="hu-H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a könyvtár </a:t>
            </a: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kitüntetett </a:t>
            </a:r>
            <a:r>
              <a:rPr lang="hu-H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közösségi </a:t>
            </a: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hely </a:t>
            </a:r>
          </a:p>
          <a:p>
            <a:pPr marL="719138" lvl="2" indent="-360363">
              <a:buFont typeface="Arial" panose="020B0604020202020204" pitchFamily="34" charset="0"/>
              <a:buChar char="•"/>
            </a:pPr>
            <a:r>
              <a:rPr lang="hu-HU" sz="2000" u="sng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tanulás és felkészülés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új információs technológiák alapján</a:t>
            </a:r>
          </a:p>
          <a:p>
            <a:pPr marL="774900" lvl="3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felhasználó-centrikus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működési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modell, értékközvetítés</a:t>
            </a:r>
          </a:p>
          <a:p>
            <a:pPr marL="774900" lvl="3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dinamikus viszony a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társadalmi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környezethez: </a:t>
            </a:r>
          </a:p>
          <a:p>
            <a:pPr marL="774900" lvl="3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esélyegyelőség erősítése, felzárkóztatás, élethosszig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tartó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tanulás, </a:t>
            </a:r>
          </a:p>
          <a:p>
            <a:pPr marL="774900" lvl="3" indent="-342900">
              <a:buFont typeface="Arial" panose="020B0604020202020204" pitchFamily="34" charset="0"/>
              <a:buChar char="•"/>
            </a:pPr>
            <a:r>
              <a:rPr lang="hu-HU" sz="2000" u="sng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közösségi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kapcsolatteremtés, kulturális beállítottság szétsugárzása, </a:t>
            </a:r>
          </a:p>
          <a:p>
            <a:pPr marL="774900" lvl="3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Intellektuális felkészülés források, rendszerek, szolgáltatások, oktatás</a:t>
            </a:r>
          </a:p>
          <a:p>
            <a:pPr marL="774900" lvl="3" indent="-342900">
              <a:buFont typeface="Arial" panose="020B0604020202020204" pitchFamily="34" charset="0"/>
              <a:buChar char="•"/>
            </a:pPr>
            <a:endParaRPr lang="hu-HU" sz="20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1325" lvl="3" indent="-441325"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Kutatási és oktatási szakirodalmi központ – tudományszervezési szerep</a:t>
            </a:r>
          </a:p>
          <a:p>
            <a:pPr marL="774900" lvl="3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diszciplína által meghatározott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felépítés és információs stratégia</a:t>
            </a:r>
          </a:p>
          <a:p>
            <a:pPr marL="774900" lvl="3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problémára alapozott, szelektált, analitikus szolgáltatási rendszer, részvétel a kutatásban, „</a:t>
            </a:r>
            <a:r>
              <a:rPr lang="hu-HU" sz="20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evidence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alapú szolgáltatások, akkreditált tartalmak, </a:t>
            </a:r>
          </a:p>
          <a:p>
            <a:pPr marL="774900" lvl="3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információs rendszer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felépítése visszatükrözi az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intézmény és a szakterület tudományos jellegét, szakmai felépítését.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alt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Tanulási és kulturálódási technológiák </a:t>
            </a:r>
            <a:r>
              <a:rPr lang="hu-HU" altLang="hu-H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innovatív </a:t>
            </a:r>
            <a:r>
              <a:rPr lang="hu-HU" alt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támogatója</a:t>
            </a:r>
          </a:p>
          <a:p>
            <a:pPr marL="558900" lvl="2" indent="-342900">
              <a:buFont typeface="Arial" panose="020B0604020202020204" pitchFamily="34" charset="0"/>
              <a:buChar char="•"/>
            </a:pPr>
            <a:r>
              <a:rPr lang="hu-HU" alt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övekvő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intellektuális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kompetenciák, inspiráció a folyamatos fejlődésre</a:t>
            </a:r>
            <a:endParaRPr lang="hu-HU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altLang="hu-HU" sz="2400" b="1" dirty="0">
                <a:solidFill>
                  <a:srgbClr val="E2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altLang="hu-HU" sz="2400" b="1" dirty="0">
                <a:solidFill>
                  <a:srgbClr val="E2007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400" dirty="0">
              <a:solidFill>
                <a:srgbClr val="E200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11</a:t>
            </a:fld>
            <a:endParaRPr lang="en-US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47025" y="1189038"/>
            <a:ext cx="2133600" cy="214312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998" y="868576"/>
            <a:ext cx="7352755" cy="96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4313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On-line tanulás, digitális könyvtári kurzusok, tanulás támogatás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60000" y="1313309"/>
            <a:ext cx="9353650" cy="1151519"/>
          </a:xfrm>
          <a:solidFill>
            <a:schemeClr val="bg1"/>
          </a:solidFill>
        </p:spPr>
        <p:txBody>
          <a:bodyPr/>
          <a:lstStyle/>
          <a:p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online tanuláshoz számítógépet internetet és web böngészőt, szoftvereket, videó és </a:t>
            </a:r>
            <a:r>
              <a:rPr lang="hu-HU" sz="20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audió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fájlokat, letölthető tananyagokat, </a:t>
            </a:r>
            <a:r>
              <a:rPr lang="hu-HU" sz="20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e-learning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(programozott) elektronikus szoftvereket biztosít a könyvtár, és felkészül a média bővítésére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12</a:t>
            </a:fld>
            <a:endParaRPr lang="en-US" dirty="0"/>
          </a:p>
        </p:txBody>
      </p:sp>
      <p:pic>
        <p:nvPicPr>
          <p:cNvPr id="5" name="Kép 4" descr="Need to have MOOCs from different        parts of the world     (export, not only import) 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0838" y="2454424"/>
            <a:ext cx="4114799" cy="456458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zövegdoboz 5"/>
          <p:cNvSpPr txBox="1"/>
          <p:nvPr/>
        </p:nvSpPr>
        <p:spPr>
          <a:xfrm>
            <a:off x="181814" y="2636311"/>
            <a:ext cx="5110071" cy="427725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hu-HU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Massive</a:t>
            </a:r>
            <a:r>
              <a:rPr lang="hu-HU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Open Online </a:t>
            </a:r>
            <a:r>
              <a:rPr lang="hu-HU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Course</a:t>
            </a:r>
            <a:r>
              <a:rPr lang="hu-HU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MOOC</a:t>
            </a:r>
            <a:r>
              <a:rPr lang="hu-HU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kurzus 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weben, amely tradicionális oktatási formák mellett (előadások, olvasmányok, stb.) támogatja az interaktív használói kurzusokat hallgatok, professzorok és egyéb oktatók közreműködésével.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Nyílt és szabad hozzáférés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Közösségi média eszközökre épül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blog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fórum, chat, stb.) speciális kommunikációs megoldásokkal, web és portál szolgáltatásokkal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800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Formák: Online fórum, </a:t>
            </a:r>
            <a:r>
              <a:rPr lang="hu-HU" sz="1800" u="sng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Webcast</a:t>
            </a:r>
            <a:r>
              <a:rPr lang="hu-HU" sz="1800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(előre felvett tananyaggal), </a:t>
            </a:r>
            <a:r>
              <a:rPr lang="hu-HU" sz="1800" u="sng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Webinar</a:t>
            </a:r>
            <a:r>
              <a:rPr lang="hu-HU" sz="1800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elő előadás, élő kapcsolattal, kérdezési lehetőséggel</a:t>
            </a:r>
          </a:p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endParaRPr lang="hu-HU" sz="1800" dirty="0" smtClean="0">
              <a:ea typeface="Swagger" pitchFamily="2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5291885" y="6560889"/>
            <a:ext cx="5038725" cy="6075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513840" algn="l"/>
              </a:tabLst>
            </a:pPr>
            <a:r>
              <a:rPr lang="hu-HU" sz="16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http://www.slideshare.net/gsiemens/designing-and-running-a-mooc</a:t>
            </a:r>
            <a:endParaRPr lang="hu-H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Dátum hely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4FB63806-232D-46D6-83E0-E63EC8D105A7}" type="datetime1">
              <a:rPr lang="hu-HU" smtClean="0"/>
              <a:pPr fontAlgn="base">
                <a:spcAft>
                  <a:spcPct val="0"/>
                </a:spcAft>
              </a:pPr>
              <a:t>2017. 11. 29.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88733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átum helye 1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bg1"/>
                </a:solidFill>
                <a:latin typeface="Tele-GroteskFet" pitchFamily="2" charset="0"/>
              </a:defRPr>
            </a:lvl1pPr>
            <a:lvl2pPr marL="614271" indent="-236258">
              <a:defRPr>
                <a:solidFill>
                  <a:schemeClr val="bg1"/>
                </a:solidFill>
                <a:latin typeface="Tele-GroteskFet" pitchFamily="2" charset="0"/>
              </a:defRPr>
            </a:lvl2pPr>
            <a:lvl3pPr marL="945032" indent="-189006">
              <a:defRPr>
                <a:solidFill>
                  <a:schemeClr val="bg1"/>
                </a:solidFill>
                <a:latin typeface="Tele-GroteskFet" pitchFamily="2" charset="0"/>
              </a:defRPr>
            </a:lvl3pPr>
            <a:lvl4pPr marL="1323045" indent="-189006">
              <a:defRPr>
                <a:solidFill>
                  <a:schemeClr val="bg1"/>
                </a:solidFill>
                <a:latin typeface="Tele-GroteskFet" pitchFamily="2" charset="0"/>
              </a:defRPr>
            </a:lvl4pPr>
            <a:lvl5pPr marL="1701058" indent="-189006">
              <a:defRPr>
                <a:solidFill>
                  <a:schemeClr val="bg1"/>
                </a:solidFill>
                <a:latin typeface="Tele-GroteskFet" pitchFamily="2" charset="0"/>
              </a:defRPr>
            </a:lvl5pPr>
            <a:lvl6pPr marL="2079071" indent="-189006" defTabSz="37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ele-GroteskFet" pitchFamily="2" charset="0"/>
              </a:defRPr>
            </a:lvl6pPr>
            <a:lvl7pPr marL="2457084" indent="-189006" defTabSz="37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ele-GroteskFet" pitchFamily="2" charset="0"/>
              </a:defRPr>
            </a:lvl7pPr>
            <a:lvl8pPr marL="2835097" indent="-189006" defTabSz="37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ele-GroteskFet" pitchFamily="2" charset="0"/>
              </a:defRPr>
            </a:lvl8pPr>
            <a:lvl9pPr marL="3213110" indent="-189006" defTabSz="37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ele-GroteskFet" pitchFamily="2" charset="0"/>
              </a:defRPr>
            </a:lvl9pPr>
          </a:lstStyle>
          <a:p>
            <a:fld id="{588485BF-AD02-4ACD-88E3-A1A2F1BA48AF}" type="datetime1">
              <a:rPr lang="en-US" altLang="hu-HU" smtClean="0">
                <a:solidFill>
                  <a:schemeClr val="tx1"/>
                </a:solidFill>
                <a:latin typeface="Tele-GroteskNor" pitchFamily="2" charset="0"/>
              </a:rPr>
              <a:pPr/>
              <a:t>11/29/2017</a:t>
            </a:fld>
            <a:endParaRPr lang="en-US" altLang="hu-HU" smtClean="0">
              <a:solidFill>
                <a:schemeClr val="tx1"/>
              </a:solidFill>
              <a:latin typeface="Tele-GroteskNor" pitchFamily="2" charset="0"/>
            </a:endParaRPr>
          </a:p>
        </p:txBody>
      </p:sp>
      <p:sp>
        <p:nvSpPr>
          <p:cNvPr id="11268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bg1"/>
                </a:solidFill>
                <a:latin typeface="Tele-GroteskFet" pitchFamily="2" charset="0"/>
              </a:defRPr>
            </a:lvl1pPr>
            <a:lvl2pPr marL="614271" indent="-236258">
              <a:defRPr>
                <a:solidFill>
                  <a:schemeClr val="bg1"/>
                </a:solidFill>
                <a:latin typeface="Tele-GroteskFet" pitchFamily="2" charset="0"/>
              </a:defRPr>
            </a:lvl2pPr>
            <a:lvl3pPr marL="945032" indent="-189006">
              <a:defRPr>
                <a:solidFill>
                  <a:schemeClr val="bg1"/>
                </a:solidFill>
                <a:latin typeface="Tele-GroteskFet" pitchFamily="2" charset="0"/>
              </a:defRPr>
            </a:lvl3pPr>
            <a:lvl4pPr marL="1323045" indent="-189006">
              <a:defRPr>
                <a:solidFill>
                  <a:schemeClr val="bg1"/>
                </a:solidFill>
                <a:latin typeface="Tele-GroteskFet" pitchFamily="2" charset="0"/>
              </a:defRPr>
            </a:lvl4pPr>
            <a:lvl5pPr marL="1701058" indent="-189006">
              <a:defRPr>
                <a:solidFill>
                  <a:schemeClr val="bg1"/>
                </a:solidFill>
                <a:latin typeface="Tele-GroteskFet" pitchFamily="2" charset="0"/>
              </a:defRPr>
            </a:lvl5pPr>
            <a:lvl6pPr marL="2079071" indent="-189006" defTabSz="37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ele-GroteskFet" pitchFamily="2" charset="0"/>
              </a:defRPr>
            </a:lvl6pPr>
            <a:lvl7pPr marL="2457084" indent="-189006" defTabSz="37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ele-GroteskFet" pitchFamily="2" charset="0"/>
              </a:defRPr>
            </a:lvl7pPr>
            <a:lvl8pPr marL="2835097" indent="-189006" defTabSz="37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ele-GroteskFet" pitchFamily="2" charset="0"/>
              </a:defRPr>
            </a:lvl8pPr>
            <a:lvl9pPr marL="3213110" indent="-189006" defTabSz="37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ele-GroteskFet" pitchFamily="2" charset="0"/>
              </a:defRPr>
            </a:lvl9pPr>
          </a:lstStyle>
          <a:p>
            <a:fld id="{B1C92EFB-BC49-4DEC-B300-70600D4518C5}" type="slidenum">
              <a:rPr lang="en-US" altLang="hu-HU" smtClean="0">
                <a:solidFill>
                  <a:schemeClr val="tx1"/>
                </a:solidFill>
                <a:latin typeface="Tele-GroteskNor" pitchFamily="2" charset="0"/>
              </a:rPr>
              <a:pPr/>
              <a:t>13</a:t>
            </a:fld>
            <a:endParaRPr lang="en-US" altLang="hu-HU" smtClean="0">
              <a:solidFill>
                <a:schemeClr val="tx1"/>
              </a:solidFill>
              <a:latin typeface="Tele-GroteskNor" pitchFamily="2" charset="0"/>
            </a:endParaRPr>
          </a:p>
        </p:txBody>
      </p:sp>
      <p:pic>
        <p:nvPicPr>
          <p:cNvPr id="11269" name="Kép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14" r="10620"/>
          <a:stretch/>
        </p:blipFill>
        <p:spPr bwMode="auto">
          <a:xfrm>
            <a:off x="-140517" y="472926"/>
            <a:ext cx="9208180" cy="724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-1118961" y="567432"/>
            <a:ext cx="1992326" cy="6237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902" dirty="0" err="1">
              <a:solidFill>
                <a:schemeClr val="tx1"/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-435814" y="661938"/>
            <a:ext cx="1212011" cy="6048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902" dirty="0" err="1">
              <a:solidFill>
                <a:schemeClr val="tx1"/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-62765" y="567432"/>
            <a:ext cx="1212011" cy="6048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902" dirty="0" err="1">
              <a:solidFill>
                <a:schemeClr val="tx1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76630" y="83645"/>
            <a:ext cx="8173886" cy="96757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372"/>
              </a:spcAft>
              <a:buClr>
                <a:schemeClr val="tx2"/>
              </a:buClr>
            </a:pPr>
            <a:r>
              <a:rPr lang="hu-HU" sz="2646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MILYEN TECHNOLÓGIAI PLATFORMON?</a:t>
            </a:r>
          </a:p>
          <a:p>
            <a:pPr>
              <a:spcAft>
                <a:spcPts val="372"/>
              </a:spcAft>
              <a:buClr>
                <a:schemeClr val="tx2"/>
              </a:buClr>
            </a:pPr>
            <a:r>
              <a:rPr lang="hu-HU" sz="1654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Technológiai eszközpark – integráció és globális adathálózati együttműködés (OCLC példa)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16107" y="1189038"/>
            <a:ext cx="2433214" cy="148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2170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558013" y="6204526"/>
            <a:ext cx="1984735" cy="240316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Fet" pitchFamily="2" charset="0"/>
              </a:defRPr>
            </a:lvl1pPr>
            <a:lvl2pPr marL="614271" indent="-236258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Nor" pitchFamily="2" charset="0"/>
              </a:defRPr>
            </a:lvl2pPr>
            <a:lvl3pPr marL="945032" indent="-189006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3pPr>
            <a:lvl4pPr marL="1323045" indent="-189006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4pPr>
            <a:lvl5pPr marL="1701058" indent="-189006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5pPr>
            <a:lvl6pPr marL="2079071" indent="-189006" defTabSz="37801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6pPr>
            <a:lvl7pPr marL="2457084" indent="-189006" defTabSz="37801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7pPr>
            <a:lvl8pPr marL="2835097" indent="-189006" defTabSz="37801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8pPr>
            <a:lvl9pPr marL="3213110" indent="-189006" defTabSz="37801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61466B00-8338-49C8-A041-24676894AC89}" type="datetime1">
              <a:rPr lang="en-US" altLang="hu-HU" smtClean="0">
                <a:latin typeface="Tele-GroteskNor" pitchFamily="2" charset="0"/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11/29/2017</a:t>
            </a:fld>
            <a:endParaRPr lang="en-US" altLang="hu-HU" smtClean="0">
              <a:latin typeface="Tele-GroteskNor" pitchFamily="2" charset="0"/>
            </a:endParaRPr>
          </a:p>
        </p:txBody>
      </p:sp>
      <p:sp>
        <p:nvSpPr>
          <p:cNvPr id="1741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Fet" pitchFamily="2" charset="0"/>
              </a:defRPr>
            </a:lvl1pPr>
            <a:lvl2pPr marL="614271" indent="-236258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Nor" pitchFamily="2" charset="0"/>
              </a:defRPr>
            </a:lvl2pPr>
            <a:lvl3pPr marL="945032" indent="-189006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3pPr>
            <a:lvl4pPr marL="1323045" indent="-189006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4pPr>
            <a:lvl5pPr marL="1701058" indent="-189006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5pPr>
            <a:lvl6pPr marL="2079071" indent="-189006" defTabSz="37801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6pPr>
            <a:lvl7pPr marL="2457084" indent="-189006" defTabSz="37801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7pPr>
            <a:lvl8pPr marL="2835097" indent="-189006" defTabSz="37801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8pPr>
            <a:lvl9pPr marL="3213110" indent="-189006" defTabSz="378013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1ED4A3C5-9CFD-4900-80F5-559C3A0D94E9}" type="slidenum">
              <a:rPr lang="en-US" altLang="hu-HU" smtClean="0">
                <a:latin typeface="Tele-GroteskNor" pitchFamily="2" charset="0"/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hu-HU" smtClean="0">
              <a:latin typeface="Tele-GroteskNor" pitchFamily="2" charset="0"/>
            </a:endParaRPr>
          </a:p>
        </p:txBody>
      </p:sp>
      <p:pic>
        <p:nvPicPr>
          <p:cNvPr id="17414" name="Picture 5" descr="Képtalálat a következőre: „library knowledge graph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1144" y="480428"/>
            <a:ext cx="3587449" cy="2628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Box 7"/>
          <p:cNvSpPr txBox="1">
            <a:spLocks noChangeArrowheads="1"/>
          </p:cNvSpPr>
          <p:nvPr/>
        </p:nvSpPr>
        <p:spPr bwMode="auto">
          <a:xfrm>
            <a:off x="8892452" y="1971636"/>
            <a:ext cx="1023813" cy="19236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Fet" pitchFamily="2" charset="0"/>
              </a:defRPr>
            </a:lvl1pPr>
            <a:lvl2pPr marL="742950" indent="-28575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Nor" pitchFamily="2" charset="0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3pPr>
            <a:lvl4pPr marL="16002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4pPr>
            <a:lvl5pPr marL="20574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9pPr>
          </a:lstStyle>
          <a:p>
            <a:pPr algn="ctr">
              <a:lnSpc>
                <a:spcPts val="1488"/>
              </a:lnSpc>
              <a:spcBef>
                <a:spcPct val="0"/>
              </a:spcBef>
              <a:spcAft>
                <a:spcPts val="372"/>
              </a:spcAft>
            </a:pPr>
            <a:r>
              <a:rPr lang="hu-HU" altLang="hu-HU" sz="1902"/>
              <a:t>Opera</a:t>
            </a:r>
          </a:p>
        </p:txBody>
      </p:sp>
      <p:sp>
        <p:nvSpPr>
          <p:cNvPr id="17416" name="TextBox 8"/>
          <p:cNvSpPr txBox="1">
            <a:spLocks noChangeArrowheads="1"/>
          </p:cNvSpPr>
          <p:nvPr/>
        </p:nvSpPr>
        <p:spPr bwMode="auto">
          <a:xfrm>
            <a:off x="8367611" y="2618618"/>
            <a:ext cx="1477967" cy="19236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Fet" pitchFamily="2" charset="0"/>
              </a:defRPr>
            </a:lvl1pPr>
            <a:lvl2pPr marL="742950" indent="-28575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Nor" pitchFamily="2" charset="0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3pPr>
            <a:lvl4pPr marL="16002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4pPr>
            <a:lvl5pPr marL="20574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9pPr>
          </a:lstStyle>
          <a:p>
            <a:pPr algn="ctr">
              <a:lnSpc>
                <a:spcPts val="1488"/>
              </a:lnSpc>
              <a:spcBef>
                <a:spcPct val="0"/>
              </a:spcBef>
              <a:spcAft>
                <a:spcPts val="372"/>
              </a:spcAft>
            </a:pPr>
            <a:r>
              <a:rPr lang="hu-HU" altLang="hu-HU" sz="1902"/>
              <a:t>István király</a:t>
            </a:r>
          </a:p>
        </p:txBody>
      </p:sp>
      <p:sp>
        <p:nvSpPr>
          <p:cNvPr id="17417" name="TextBox 9"/>
          <p:cNvSpPr txBox="1">
            <a:spLocks noChangeArrowheads="1"/>
          </p:cNvSpPr>
          <p:nvPr/>
        </p:nvSpPr>
        <p:spPr bwMode="auto">
          <a:xfrm>
            <a:off x="6976331" y="2627531"/>
            <a:ext cx="1023813" cy="19236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Fet" pitchFamily="2" charset="0"/>
              </a:defRPr>
            </a:lvl1pPr>
            <a:lvl2pPr marL="742950" indent="-28575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Nor" pitchFamily="2" charset="0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3pPr>
            <a:lvl4pPr marL="16002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4pPr>
            <a:lvl5pPr marL="20574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9pPr>
          </a:lstStyle>
          <a:p>
            <a:pPr algn="ctr">
              <a:lnSpc>
                <a:spcPts val="1488"/>
              </a:lnSpc>
              <a:spcBef>
                <a:spcPct val="0"/>
              </a:spcBef>
              <a:spcAft>
                <a:spcPts val="372"/>
              </a:spcAft>
            </a:pPr>
            <a:r>
              <a:rPr lang="hu-HU" altLang="hu-HU" sz="1902"/>
              <a:t>Könyvtár</a:t>
            </a:r>
          </a:p>
        </p:txBody>
      </p:sp>
      <p:sp>
        <p:nvSpPr>
          <p:cNvPr id="17418" name="TextBox 10"/>
          <p:cNvSpPr txBox="1">
            <a:spLocks noChangeArrowheads="1"/>
          </p:cNvSpPr>
          <p:nvPr/>
        </p:nvSpPr>
        <p:spPr bwMode="auto">
          <a:xfrm>
            <a:off x="6233245" y="2043125"/>
            <a:ext cx="1023813" cy="19236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Fet" pitchFamily="2" charset="0"/>
              </a:defRPr>
            </a:lvl1pPr>
            <a:lvl2pPr marL="742950" indent="-28575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Nor" pitchFamily="2" charset="0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3pPr>
            <a:lvl4pPr marL="16002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4pPr>
            <a:lvl5pPr marL="20574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9pPr>
          </a:lstStyle>
          <a:p>
            <a:pPr algn="ctr">
              <a:lnSpc>
                <a:spcPts val="1488"/>
              </a:lnSpc>
              <a:spcBef>
                <a:spcPct val="0"/>
              </a:spcBef>
              <a:spcAft>
                <a:spcPts val="372"/>
              </a:spcAft>
            </a:pPr>
            <a:r>
              <a:rPr lang="hu-HU" altLang="hu-HU" sz="1902" dirty="0"/>
              <a:t>CD </a:t>
            </a:r>
            <a:r>
              <a:rPr lang="hu-HU" altLang="hu-HU" sz="1902" dirty="0" err="1"/>
              <a:t>audio</a:t>
            </a:r>
            <a:endParaRPr lang="hu-HU" altLang="hu-HU" sz="1902" dirty="0"/>
          </a:p>
        </p:txBody>
      </p:sp>
      <p:sp>
        <p:nvSpPr>
          <p:cNvPr id="17419" name="TextBox 11"/>
          <p:cNvSpPr txBox="1">
            <a:spLocks noChangeArrowheads="1"/>
          </p:cNvSpPr>
          <p:nvPr/>
        </p:nvSpPr>
        <p:spPr bwMode="auto">
          <a:xfrm>
            <a:off x="6524631" y="1258801"/>
            <a:ext cx="1023813" cy="19236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Fet" pitchFamily="2" charset="0"/>
              </a:defRPr>
            </a:lvl1pPr>
            <a:lvl2pPr marL="742950" indent="-28575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Nor" pitchFamily="2" charset="0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3pPr>
            <a:lvl4pPr marL="16002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4pPr>
            <a:lvl5pPr marL="20574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9pPr>
          </a:lstStyle>
          <a:p>
            <a:pPr algn="ctr">
              <a:lnSpc>
                <a:spcPts val="1488"/>
              </a:lnSpc>
              <a:spcBef>
                <a:spcPct val="0"/>
              </a:spcBef>
              <a:spcAft>
                <a:spcPts val="372"/>
              </a:spcAft>
            </a:pPr>
            <a:r>
              <a:rPr lang="hu-HU" altLang="hu-HU" sz="1902" dirty="0"/>
              <a:t>Erkel Ferenc</a:t>
            </a:r>
          </a:p>
        </p:txBody>
      </p:sp>
      <p:sp>
        <p:nvSpPr>
          <p:cNvPr id="17420" name="TextBox 12"/>
          <p:cNvSpPr txBox="1">
            <a:spLocks noChangeArrowheads="1"/>
          </p:cNvSpPr>
          <p:nvPr/>
        </p:nvSpPr>
        <p:spPr bwMode="auto">
          <a:xfrm>
            <a:off x="8967326" y="1312399"/>
            <a:ext cx="1023813" cy="38472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Fet" pitchFamily="2" charset="0"/>
              </a:defRPr>
            </a:lvl1pPr>
            <a:lvl2pPr marL="742950" indent="-28575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Nor" pitchFamily="2" charset="0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3pPr>
            <a:lvl4pPr marL="16002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4pPr>
            <a:lvl5pPr marL="20574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9pPr>
          </a:lstStyle>
          <a:p>
            <a:pPr algn="ctr">
              <a:lnSpc>
                <a:spcPts val="1488"/>
              </a:lnSpc>
              <a:spcBef>
                <a:spcPct val="0"/>
              </a:spcBef>
              <a:spcAft>
                <a:spcPts val="372"/>
              </a:spcAft>
            </a:pPr>
            <a:r>
              <a:rPr lang="hu-HU" altLang="hu-HU" sz="1902" dirty="0"/>
              <a:t>Magyarország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537585" y="2581859"/>
            <a:ext cx="2399856" cy="959624"/>
          </a:xfrm>
          <a:prstGeom prst="roundRect">
            <a:avLst/>
          </a:prstGeom>
          <a:solidFill>
            <a:srgbClr val="CCFF99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488"/>
              </a:lnSpc>
              <a:spcBef>
                <a:spcPct val="25000"/>
              </a:spcBef>
              <a:buClr>
                <a:schemeClr val="tx2"/>
              </a:buClr>
              <a:defRPr/>
            </a:pPr>
            <a:endParaRPr lang="hu-HU" sz="1158" dirty="0">
              <a:solidFill>
                <a:schemeClr val="tx1"/>
              </a:solidFill>
            </a:endParaRPr>
          </a:p>
          <a:p>
            <a:pPr algn="ctr">
              <a:lnSpc>
                <a:spcPts val="1488"/>
              </a:lnSpc>
              <a:spcBef>
                <a:spcPct val="25000"/>
              </a:spcBef>
              <a:buClr>
                <a:schemeClr val="tx2"/>
              </a:buClr>
              <a:defRPr/>
            </a:pPr>
            <a:r>
              <a:rPr lang="hu-HU" sz="992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http://www.worldcat.org/title/king-stephen-istvan-kiraly-opera-in-four-acts/oclc...brief_results</a:t>
            </a:r>
            <a:r>
              <a:rPr lang="hu-HU" sz="992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1488"/>
              </a:lnSpc>
              <a:spcBef>
                <a:spcPct val="25000"/>
              </a:spcBef>
              <a:buClr>
                <a:schemeClr val="tx2"/>
              </a:buClr>
              <a:defRPr/>
            </a:pPr>
            <a:r>
              <a:rPr lang="hu-HU" sz="1984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VIAF</a:t>
            </a:r>
          </a:p>
          <a:p>
            <a:pPr algn="ctr">
              <a:lnSpc>
                <a:spcPts val="1488"/>
              </a:lnSpc>
              <a:spcBef>
                <a:spcPct val="25000"/>
              </a:spcBef>
              <a:buClr>
                <a:schemeClr val="tx2"/>
              </a:buClr>
              <a:defRPr/>
            </a:pPr>
            <a:endParaRPr lang="hu-HU" sz="1902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528531" y="4011925"/>
            <a:ext cx="2366272" cy="1107064"/>
          </a:xfrm>
          <a:prstGeom prst="roundRect">
            <a:avLst/>
          </a:prstGeom>
          <a:solidFill>
            <a:schemeClr val="accent3">
              <a:lumMod val="85000"/>
            </a:schemeClr>
          </a:solidFill>
          <a:ln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488"/>
              </a:lnSpc>
              <a:spcBef>
                <a:spcPct val="25000"/>
              </a:spcBef>
              <a:buClr>
                <a:schemeClr val="tx2"/>
              </a:buClr>
              <a:defRPr/>
            </a:pPr>
            <a:endParaRPr lang="hu-HU" sz="1158" dirty="0">
              <a:solidFill>
                <a:schemeClr val="tx1"/>
              </a:solidFill>
              <a:hlinkClick r:id="rId5"/>
            </a:endParaRPr>
          </a:p>
          <a:p>
            <a:pPr algn="ctr">
              <a:lnSpc>
                <a:spcPts val="1488"/>
              </a:lnSpc>
              <a:spcBef>
                <a:spcPct val="25000"/>
              </a:spcBef>
              <a:buClr>
                <a:schemeClr val="tx2"/>
              </a:buClr>
              <a:defRPr/>
            </a:pPr>
            <a:r>
              <a:rPr lang="hu-HU" sz="1158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http://www.wikidata.org/wiki/Q316820?uselang=hu</a:t>
            </a:r>
            <a:r>
              <a:rPr lang="hu-HU" sz="1158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Erkel Ferenc</a:t>
            </a:r>
            <a:r>
              <a:rPr lang="hu-HU" sz="1158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902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  <a:p>
            <a:pPr algn="ctr">
              <a:lnSpc>
                <a:spcPts val="1488"/>
              </a:lnSpc>
              <a:spcBef>
                <a:spcPct val="25000"/>
              </a:spcBef>
              <a:buClr>
                <a:schemeClr val="tx2"/>
              </a:buClr>
              <a:defRPr/>
            </a:pPr>
            <a:r>
              <a:rPr lang="hu-HU" sz="1984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Wikidata</a:t>
            </a:r>
            <a:endParaRPr lang="hu-HU" sz="1984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1488"/>
              </a:lnSpc>
              <a:spcBef>
                <a:spcPct val="25000"/>
              </a:spcBef>
              <a:buClr>
                <a:schemeClr val="tx2"/>
              </a:buClr>
              <a:defRPr/>
            </a:pPr>
            <a:endParaRPr lang="hu-HU" sz="1902" b="1" dirty="0" err="1">
              <a:solidFill>
                <a:srgbClr val="0070C0"/>
              </a:solidFill>
            </a:endParaRPr>
          </a:p>
        </p:txBody>
      </p:sp>
      <p:sp>
        <p:nvSpPr>
          <p:cNvPr id="17424" name="AutoShape 2" descr="Képtalálat a következőre: „google”"/>
          <p:cNvSpPr>
            <a:spLocks noChangeAspect="1" noChangeArrowheads="1"/>
          </p:cNvSpPr>
          <p:nvPr/>
        </p:nvSpPr>
        <p:spPr bwMode="auto">
          <a:xfrm>
            <a:off x="1260077" y="850949"/>
            <a:ext cx="252016" cy="25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Fet" pitchFamily="2" charset="0"/>
              </a:defRPr>
            </a:lvl1pPr>
            <a:lvl2pPr marL="742950" indent="-28575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Nor" pitchFamily="2" charset="0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3pPr>
            <a:lvl4pPr marL="16002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4pPr>
            <a:lvl5pPr marL="20574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9pPr>
          </a:lstStyle>
          <a:p>
            <a:pPr>
              <a:lnSpc>
                <a:spcPts val="1488"/>
              </a:lnSpc>
            </a:pPr>
            <a:endParaRPr lang="hu-HU" altLang="hu-HU" sz="1902">
              <a:solidFill>
                <a:schemeClr val="bg1"/>
              </a:solidFill>
            </a:endParaRPr>
          </a:p>
        </p:txBody>
      </p:sp>
      <p:sp>
        <p:nvSpPr>
          <p:cNvPr id="17425" name="AutoShape 6" descr="Képtalálat a következőre: „google”"/>
          <p:cNvSpPr>
            <a:spLocks noChangeAspect="1" noChangeArrowheads="1"/>
          </p:cNvSpPr>
          <p:nvPr/>
        </p:nvSpPr>
        <p:spPr bwMode="auto">
          <a:xfrm>
            <a:off x="1512093" y="1102965"/>
            <a:ext cx="252016" cy="25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Fet" pitchFamily="2" charset="0"/>
              </a:defRPr>
            </a:lvl1pPr>
            <a:lvl2pPr marL="742950" indent="-28575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Nor" pitchFamily="2" charset="0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3pPr>
            <a:lvl4pPr marL="16002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4pPr>
            <a:lvl5pPr marL="20574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9pPr>
          </a:lstStyle>
          <a:p>
            <a:pPr>
              <a:lnSpc>
                <a:spcPts val="1488"/>
              </a:lnSpc>
            </a:pPr>
            <a:endParaRPr lang="hu-HU" altLang="hu-HU" sz="1902">
              <a:solidFill>
                <a:schemeClr val="bg1"/>
              </a:solidFill>
            </a:endParaRPr>
          </a:p>
        </p:txBody>
      </p:sp>
      <p:sp>
        <p:nvSpPr>
          <p:cNvPr id="17426" name="AutoShape 8" descr="Képtalálat a következőre: „google”"/>
          <p:cNvSpPr>
            <a:spLocks noChangeAspect="1" noChangeArrowheads="1"/>
          </p:cNvSpPr>
          <p:nvPr/>
        </p:nvSpPr>
        <p:spPr bwMode="auto">
          <a:xfrm>
            <a:off x="1638101" y="1228973"/>
            <a:ext cx="252016" cy="25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Fet" pitchFamily="2" charset="0"/>
              </a:defRPr>
            </a:lvl1pPr>
            <a:lvl2pPr marL="742950" indent="-28575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Nor" pitchFamily="2" charset="0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3pPr>
            <a:lvl4pPr marL="16002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4pPr>
            <a:lvl5pPr marL="20574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9pPr>
          </a:lstStyle>
          <a:p>
            <a:pPr>
              <a:lnSpc>
                <a:spcPts val="1488"/>
              </a:lnSpc>
            </a:pPr>
            <a:endParaRPr lang="hu-HU" altLang="hu-HU" sz="1902">
              <a:solidFill>
                <a:schemeClr val="bg1"/>
              </a:solidFill>
            </a:endParaRPr>
          </a:p>
        </p:txBody>
      </p:sp>
      <p:sp>
        <p:nvSpPr>
          <p:cNvPr id="17427" name="AutoShape 10" descr="Képtalálat a következőre: „google”"/>
          <p:cNvSpPr>
            <a:spLocks noChangeAspect="1" noChangeArrowheads="1"/>
          </p:cNvSpPr>
          <p:nvPr/>
        </p:nvSpPr>
        <p:spPr bwMode="auto">
          <a:xfrm>
            <a:off x="1764109" y="1354980"/>
            <a:ext cx="252016" cy="25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Fet" pitchFamily="2" charset="0"/>
              </a:defRPr>
            </a:lvl1pPr>
            <a:lvl2pPr marL="742950" indent="-28575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Nor" pitchFamily="2" charset="0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3pPr>
            <a:lvl4pPr marL="16002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4pPr>
            <a:lvl5pPr marL="20574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9pPr>
          </a:lstStyle>
          <a:p>
            <a:pPr>
              <a:lnSpc>
                <a:spcPts val="1488"/>
              </a:lnSpc>
            </a:pPr>
            <a:endParaRPr lang="hu-HU" altLang="hu-HU" sz="1902">
              <a:solidFill>
                <a:schemeClr val="bg1"/>
              </a:solidFill>
            </a:endParaRPr>
          </a:p>
        </p:txBody>
      </p:sp>
      <p:pic>
        <p:nvPicPr>
          <p:cNvPr id="17428" name="Picture 42" descr="Képtalálat a következőre: „google”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088" y="1366128"/>
            <a:ext cx="1690439" cy="946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0" name="Picture 6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206" y="3181674"/>
            <a:ext cx="3111362" cy="2639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8680" y="5365638"/>
            <a:ext cx="2286123" cy="8388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435" name="Kép 13" descr="http://www.oclc.org/content/dam/oclc/publications/newsletters/nextspace/images/Issue24/worldcat-search-graphic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5728" y="2484369"/>
            <a:ext cx="1149364" cy="61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wn Arrow 7"/>
          <p:cNvSpPr/>
          <p:nvPr/>
        </p:nvSpPr>
        <p:spPr>
          <a:xfrm>
            <a:off x="1993345" y="2966479"/>
            <a:ext cx="905681" cy="807103"/>
          </a:xfrm>
          <a:prstGeom prst="downArrow">
            <a:avLst/>
          </a:prstGeom>
          <a:solidFill>
            <a:srgbClr val="FF99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488"/>
              </a:lnSpc>
              <a:spcBef>
                <a:spcPct val="25000"/>
              </a:spcBef>
              <a:buClr>
                <a:schemeClr val="tx2"/>
              </a:buClr>
              <a:defRPr/>
            </a:pPr>
            <a:endParaRPr lang="hu-HU" sz="1902" dirty="0" err="1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38985" y="5963759"/>
            <a:ext cx="2771688" cy="855963"/>
          </a:xfrm>
          <a:prstGeom prst="roundRect">
            <a:avLst/>
          </a:prstGeom>
          <a:solidFill>
            <a:schemeClr val="accent1">
              <a:lumMod val="90000"/>
            </a:schemeClr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488"/>
              </a:lnSpc>
              <a:spcBef>
                <a:spcPct val="25000"/>
              </a:spcBef>
              <a:buClr>
                <a:schemeClr val="tx2"/>
              </a:buClr>
              <a:defRPr/>
            </a:pPr>
            <a:endParaRPr lang="hu-HU" sz="1902" dirty="0">
              <a:solidFill>
                <a:schemeClr val="tx1"/>
              </a:solidFill>
            </a:endParaRPr>
          </a:p>
          <a:p>
            <a:pPr algn="ctr">
              <a:lnSpc>
                <a:spcPts val="1488"/>
              </a:lnSpc>
              <a:spcBef>
                <a:spcPct val="25000"/>
              </a:spcBef>
              <a:buClr>
                <a:schemeClr val="tx2"/>
              </a:buClr>
              <a:defRPr/>
            </a:pPr>
            <a:r>
              <a:rPr lang="hu-HU" sz="992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http://www.worldcat.org/title/king-stephen-istvan-kiraly-opera-in-four-acts/oclc/870655555&amp;referer=brief_results</a:t>
            </a:r>
            <a:r>
              <a:rPr lang="hu-HU" sz="992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1488"/>
              </a:lnSpc>
              <a:spcBef>
                <a:spcPct val="25000"/>
              </a:spcBef>
              <a:buClr>
                <a:schemeClr val="tx2"/>
              </a:buClr>
              <a:defRPr/>
            </a:pPr>
            <a:r>
              <a:rPr lang="hu-HU" sz="992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Erkel Ferenc</a:t>
            </a:r>
          </a:p>
          <a:p>
            <a:pPr algn="ctr">
              <a:lnSpc>
                <a:spcPts val="1488"/>
              </a:lnSpc>
              <a:spcBef>
                <a:spcPct val="25000"/>
              </a:spcBef>
              <a:buClr>
                <a:schemeClr val="tx2"/>
              </a:buClr>
              <a:defRPr/>
            </a:pPr>
            <a:endParaRPr lang="hu-HU" sz="1902" dirty="0">
              <a:solidFill>
                <a:schemeClr val="bg1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270011" y="1307314"/>
            <a:ext cx="1681325" cy="6367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372"/>
              </a:spcAft>
              <a:buClr>
                <a:schemeClr val="tx2"/>
              </a:buClr>
            </a:pPr>
            <a:r>
              <a:rPr lang="hu-HU" sz="1902" dirty="0">
                <a:latin typeface="Arial" panose="020B0604020202020204" pitchFamily="34" charset="0"/>
                <a:cs typeface="Arial" panose="020B0604020202020204" pitchFamily="34" charset="0"/>
              </a:rPr>
              <a:t>István király</a:t>
            </a:r>
          </a:p>
          <a:p>
            <a:pPr>
              <a:spcAft>
                <a:spcPts val="372"/>
              </a:spcAft>
              <a:buClr>
                <a:schemeClr val="tx2"/>
              </a:buClr>
            </a:pPr>
            <a:endParaRPr lang="hu-HU" sz="190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OCLC könyvtári </a:t>
            </a:r>
            <a:r>
              <a:rPr lang="hu-HU" alt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tudásgráf</a:t>
            </a:r>
            <a:r>
              <a:rPr lang="hu-HU" alt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entitások</a:t>
            </a:r>
            <a:br>
              <a:rPr lang="hu-HU" altLang="hu-H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altLang="hu-HU" sz="1984" dirty="0" err="1"/>
              <a:t>WorldCat</a:t>
            </a:r>
            <a:r>
              <a:rPr lang="hu-HU" altLang="hu-HU" sz="1984" dirty="0"/>
              <a:t>, VIAF, ISNI, </a:t>
            </a:r>
            <a:r>
              <a:rPr lang="hu-HU" altLang="hu-HU" sz="1984" dirty="0" err="1"/>
              <a:t>Wikidata</a:t>
            </a:r>
            <a:r>
              <a:rPr lang="hu-HU" altLang="hu-HU" sz="1984" dirty="0"/>
              <a:t>, </a:t>
            </a:r>
            <a:r>
              <a:rPr lang="hu-HU" altLang="hu-HU" sz="1984" dirty="0" err="1"/>
              <a:t>Fast</a:t>
            </a:r>
            <a:r>
              <a:rPr lang="hu-HU" altLang="hu-HU" sz="1984" dirty="0"/>
              <a:t> (példa: Erkel Ferenc: István király)</a:t>
            </a:r>
          </a:p>
        </p:txBody>
      </p:sp>
      <p:pic>
        <p:nvPicPr>
          <p:cNvPr id="37" name="Picture 6" descr="Képtalálat a következőre: „István király”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87587" y="1772512"/>
            <a:ext cx="817057" cy="89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Lekerekített téglalap 10"/>
          <p:cNvSpPr/>
          <p:nvPr/>
        </p:nvSpPr>
        <p:spPr>
          <a:xfrm>
            <a:off x="6667167" y="3211938"/>
            <a:ext cx="3103736" cy="4380898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36258" indent="-236258">
              <a:buFont typeface="Arial" panose="020B0604020202020204" pitchFamily="34" charset="0"/>
              <a:buChar char="•"/>
            </a:pPr>
            <a:r>
              <a:rPr lang="hu-HU" sz="1902" dirty="0">
                <a:solidFill>
                  <a:schemeClr val="tx1"/>
                </a:solidFill>
              </a:rPr>
              <a:t>István király személy</a:t>
            </a:r>
          </a:p>
          <a:p>
            <a:pPr marL="236258" indent="-236258">
              <a:buFont typeface="Arial" panose="020B0604020202020204" pitchFamily="34" charset="0"/>
              <a:buChar char="•"/>
            </a:pPr>
            <a:r>
              <a:rPr lang="hu-HU" sz="1902" dirty="0">
                <a:solidFill>
                  <a:schemeClr val="tx1"/>
                </a:solidFill>
              </a:rPr>
              <a:t>King Stephen személy</a:t>
            </a:r>
          </a:p>
          <a:p>
            <a:pPr marL="236258" indent="-236258">
              <a:buFont typeface="Arial" panose="020B0604020202020204" pitchFamily="34" charset="0"/>
              <a:buChar char="•"/>
            </a:pPr>
            <a:r>
              <a:rPr lang="hu-HU" sz="1902" dirty="0">
                <a:solidFill>
                  <a:schemeClr val="tx1"/>
                </a:solidFill>
              </a:rPr>
              <a:t>István király magyar történelmi személy</a:t>
            </a:r>
          </a:p>
          <a:p>
            <a:pPr marL="236258" indent="-236258">
              <a:buFont typeface="Arial" panose="020B0604020202020204" pitchFamily="34" charset="0"/>
              <a:buChar char="•"/>
            </a:pPr>
            <a:r>
              <a:rPr lang="hu-HU" sz="1902" dirty="0">
                <a:solidFill>
                  <a:schemeClr val="tx1"/>
                </a:solidFill>
              </a:rPr>
              <a:t>István király felesége Gizella</a:t>
            </a:r>
          </a:p>
          <a:p>
            <a:pPr marL="236258" indent="-236258">
              <a:buFont typeface="Arial" panose="020B0604020202020204" pitchFamily="34" charset="0"/>
              <a:buChar char="•"/>
            </a:pPr>
            <a:r>
              <a:rPr lang="hu-HU" sz="1902" dirty="0">
                <a:solidFill>
                  <a:schemeClr val="tx1"/>
                </a:solidFill>
              </a:rPr>
              <a:t>István király fia Imre</a:t>
            </a:r>
          </a:p>
          <a:p>
            <a:pPr marL="236258" indent="-236258">
              <a:buFont typeface="Arial" panose="020B0604020202020204" pitchFamily="34" charset="0"/>
              <a:buChar char="•"/>
            </a:pPr>
            <a:r>
              <a:rPr lang="hu-HU" sz="1902" dirty="0">
                <a:solidFill>
                  <a:schemeClr val="tx1"/>
                </a:solidFill>
              </a:rPr>
              <a:t>István király apja Géza</a:t>
            </a:r>
          </a:p>
          <a:p>
            <a:pPr marL="236258" indent="-236258">
              <a:buFont typeface="Arial" panose="020B0604020202020204" pitchFamily="34" charset="0"/>
              <a:buChar char="•"/>
            </a:pPr>
            <a:r>
              <a:rPr lang="hu-HU" sz="1902" dirty="0">
                <a:solidFill>
                  <a:schemeClr val="tx1"/>
                </a:solidFill>
              </a:rPr>
              <a:t>István király szerző (Intelmek)</a:t>
            </a:r>
          </a:p>
          <a:p>
            <a:pPr marL="236258" indent="-236258">
              <a:buFont typeface="Arial" panose="020B0604020202020204" pitchFamily="34" charset="0"/>
              <a:buChar char="•"/>
            </a:pPr>
            <a:r>
              <a:rPr lang="hu-HU" sz="1902" dirty="0">
                <a:solidFill>
                  <a:schemeClr val="tx1"/>
                </a:solidFill>
              </a:rPr>
              <a:t>Erkel Ferenc (személy)</a:t>
            </a:r>
          </a:p>
          <a:p>
            <a:pPr marL="236258" indent="-236258">
              <a:buFont typeface="Arial" panose="020B0604020202020204" pitchFamily="34" charset="0"/>
              <a:buChar char="•"/>
            </a:pPr>
            <a:r>
              <a:rPr lang="hu-HU" sz="1902" dirty="0">
                <a:solidFill>
                  <a:schemeClr val="tx1"/>
                </a:solidFill>
              </a:rPr>
              <a:t>Erkel Ferenc (szerző, zeneszerző, </a:t>
            </a:r>
            <a:r>
              <a:rPr lang="hu-HU" sz="1902" dirty="0" err="1">
                <a:solidFill>
                  <a:schemeClr val="tx1"/>
                </a:solidFill>
              </a:rPr>
              <a:t>composer</a:t>
            </a:r>
            <a:r>
              <a:rPr lang="hu-HU" sz="1902" dirty="0">
                <a:solidFill>
                  <a:schemeClr val="tx1"/>
                </a:solidFill>
              </a:rPr>
              <a:t>)</a:t>
            </a:r>
          </a:p>
          <a:p>
            <a:pPr marL="236258" indent="-236258">
              <a:buFont typeface="Arial" panose="020B0604020202020204" pitchFamily="34" charset="0"/>
              <a:buChar char="•"/>
            </a:pPr>
            <a:r>
              <a:rPr lang="hu-HU" sz="1902" dirty="0">
                <a:solidFill>
                  <a:schemeClr val="tx1"/>
                </a:solidFill>
              </a:rPr>
              <a:t>Erkel Ferenc Zeneiskola</a:t>
            </a:r>
          </a:p>
          <a:p>
            <a:pPr marL="236258" indent="-236258">
              <a:buFont typeface="Arial" panose="020B0604020202020204" pitchFamily="34" charset="0"/>
              <a:buChar char="•"/>
            </a:pPr>
            <a:r>
              <a:rPr lang="hu-HU" sz="1902" dirty="0">
                <a:solidFill>
                  <a:schemeClr val="tx1"/>
                </a:solidFill>
              </a:rPr>
              <a:t>Erkel Ferenc (mű, szobor, kép, festmény stb.)</a:t>
            </a:r>
          </a:p>
        </p:txBody>
      </p:sp>
      <p:sp>
        <p:nvSpPr>
          <p:cNvPr id="13" name="Jobbra nyíl 12"/>
          <p:cNvSpPr/>
          <p:nvPr/>
        </p:nvSpPr>
        <p:spPr>
          <a:xfrm>
            <a:off x="5952475" y="4256600"/>
            <a:ext cx="657019" cy="863220"/>
          </a:xfrm>
          <a:prstGeom prst="rightArrow">
            <a:avLst/>
          </a:prstGeom>
          <a:solidFill>
            <a:srgbClr val="FF99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902" dirty="0" err="1">
              <a:solidFill>
                <a:schemeClr val="tx1"/>
              </a:solidFill>
            </a:endParaRPr>
          </a:p>
        </p:txBody>
      </p:sp>
      <p:cxnSp>
        <p:nvCxnSpPr>
          <p:cNvPr id="20" name="Egyenes összekötő nyíllal 19"/>
          <p:cNvCxnSpPr/>
          <p:nvPr/>
        </p:nvCxnSpPr>
        <p:spPr>
          <a:xfrm flipV="1">
            <a:off x="2820099" y="3211938"/>
            <a:ext cx="647180" cy="112428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nyíllal 21"/>
          <p:cNvCxnSpPr/>
          <p:nvPr/>
        </p:nvCxnSpPr>
        <p:spPr>
          <a:xfrm>
            <a:off x="2820098" y="4344201"/>
            <a:ext cx="708433" cy="2012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nyíllal 24"/>
          <p:cNvCxnSpPr/>
          <p:nvPr/>
        </p:nvCxnSpPr>
        <p:spPr>
          <a:xfrm>
            <a:off x="2841113" y="4364328"/>
            <a:ext cx="696472" cy="148071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Kép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95975" y="1352744"/>
            <a:ext cx="1596336" cy="88274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19408" y="2749848"/>
            <a:ext cx="895351" cy="127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252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55337" y="317932"/>
            <a:ext cx="9364663" cy="588082"/>
          </a:xfrm>
        </p:spPr>
        <p:txBody>
          <a:bodyPr/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„OPEN” - A nyílt hozzáférés fejlődése, IFLA trendek</a:t>
            </a:r>
            <a:b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30557" y="1196823"/>
            <a:ext cx="9562386" cy="6283630"/>
          </a:xfrm>
          <a:solidFill>
            <a:schemeClr val="bg1"/>
          </a:solidFill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Jelentős IFLA trendek és felkészülés -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Access </a:t>
            </a:r>
            <a:r>
              <a:rPr lang="hu-HU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hu-HU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Freedom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Expression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(FAIFE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-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kiemelt könyvtári szerep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</a:t>
            </a:r>
            <a:r>
              <a:rPr lang="hu-H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nyílt hozzáférés – kiterjesztő, korlátozó és biztonsági rendszerek </a:t>
            </a:r>
            <a:endParaRPr lang="hu-HU" sz="20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58900" lvl="2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szabályozás meghatározza de akadályozhatja is a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hozzáférést az infrastruktúra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építésében,  a szabályok elveknek megfelelő fejlesztésében, a felhasználó barát szolgáltatások fejlesztésében, a hosszú távú elérhetőség biztosításában.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törvények – mozgalmak az egységes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stratégiákért</a:t>
            </a:r>
          </a:p>
          <a:p>
            <a:pPr marL="363538" lvl="2" indent="-363538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nemzeti örökség </a:t>
            </a:r>
            <a:r>
              <a:rPr lang="hu-HU" sz="2000" dirty="0">
                <a:solidFill>
                  <a:srgbClr val="E2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megőrzése </a:t>
            </a:r>
            <a:r>
              <a:rPr lang="hu-HU" sz="2000">
                <a:solidFill>
                  <a:srgbClr val="E2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</a:t>
            </a:r>
            <a:r>
              <a:rPr lang="hu-HU" sz="2000" smtClean="0">
                <a:solidFill>
                  <a:srgbClr val="E2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digitalizálása, láthatóvá tétele, örökségvédelem</a:t>
            </a:r>
            <a:endParaRPr lang="hu-H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  <a:r>
              <a:rPr lang="hu-H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</a:t>
            </a:r>
            <a:r>
              <a:rPr lang="hu-H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az akadémiai és kutató </a:t>
            </a: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könyvtárak kezdeményezéseiben 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8213" lvl="4" indent="-176213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kutatási dokumentumok megőrzésében és szabályos közzétételében</a:t>
            </a:r>
          </a:p>
          <a:p>
            <a:pPr marL="608213" lvl="4" indent="-176213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egységes platformokhoz integrált és nemzetközi standardoknak megfelelő szolgáltatások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(MTMT országos kooperáció – nemzetközi kapcsolatok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608213" lvl="4" indent="-176213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Akkreditált </a:t>
            </a:r>
            <a:r>
              <a:rPr lang="hu-HU" sz="20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repozitóriumok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kereshetők a </a:t>
            </a:r>
            <a:r>
              <a:rPr lang="hu-HU" sz="20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Google-n</a:t>
            </a:r>
            <a:endParaRPr lang="hu-HU" sz="20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5113" lvl="2" indent="-265113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Kutatói kataszterek – egységes </a:t>
            </a:r>
            <a:r>
              <a:rPr lang="hu-HU" sz="20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authority</a:t>
            </a: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adatkapcsolatokkal a nemzeti és nemzetközi rendszerekhez (VIAF, ISNI, NTMT)</a:t>
            </a:r>
            <a:endParaRPr lang="hu-H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rgbClr val="E2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Nemzeti könyvtárak - nemzeti szintű nyílt hozzáférés, nemzeti digitális </a:t>
            </a:r>
            <a:r>
              <a:rPr lang="hu-HU" sz="2000" dirty="0" err="1" smtClean="0">
                <a:solidFill>
                  <a:srgbClr val="E2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hu-HU" sz="2000" dirty="0" smtClean="0">
                <a:solidFill>
                  <a:srgbClr val="E2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 smtClean="0">
                <a:solidFill>
                  <a:srgbClr val="E2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hub</a:t>
            </a:r>
            <a:endParaRPr lang="hu-H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51278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16</a:t>
            </a:fld>
            <a:endParaRPr lang="en-US" dirty="0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111242" y="383645"/>
            <a:ext cx="9848006" cy="672645"/>
          </a:xfrm>
        </p:spPr>
        <p:txBody>
          <a:bodyPr/>
          <a:lstStyle/>
          <a:p>
            <a:pPr algn="ctr"/>
            <a:r>
              <a:rPr lang="hu-HU" sz="44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hu-HU" sz="4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„</a:t>
            </a:r>
            <a:r>
              <a:rPr lang="hu-HU" sz="4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Smart</a:t>
            </a:r>
            <a:r>
              <a:rPr lang="hu-HU" sz="4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hu-HU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rendszerek </a:t>
            </a:r>
            <a:r>
              <a:rPr lang="hu-HU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konvergenciájája</a:t>
            </a:r>
            <a:endParaRPr lang="hu-H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9747" y="2375044"/>
            <a:ext cx="1974486" cy="136951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72721" y="5342467"/>
            <a:ext cx="2186527" cy="1516592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108744" y="1233176"/>
            <a:ext cx="9720262" cy="2608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Amikor intelligens rendszerekről beszélünk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özponti szolgáltatási </a:t>
            </a:r>
            <a:r>
              <a:rPr lang="hu-H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platformokra gondolunk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amelyekre 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háttér rendszerek  üzeneteket, jelentéseket küldenek a változásokról</a:t>
            </a:r>
          </a:p>
          <a:p>
            <a:pPr algn="ctr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pl. a  fogyasztásról, hőmérsékletről, zajszintről, szolgáltatásokról, </a:t>
            </a:r>
          </a:p>
          <a:p>
            <a:pPr algn="ctr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 szolgáltatási portál 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vagy mobil </a:t>
            </a:r>
            <a:r>
              <a:rPr lang="hu-H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alkalmazás alapján</a:t>
            </a:r>
            <a:endParaRPr lang="hu-H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endParaRPr lang="hu-HU" sz="1800" dirty="0">
              <a:solidFill>
                <a:srgbClr val="FFFF99"/>
              </a:solidFill>
              <a:latin typeface="Arial" panose="020B0604020202020204" pitchFamily="34" charset="0"/>
              <a:ea typeface="Swagger" pitchFamily="2" charset="0"/>
              <a:cs typeface="Arial" panose="020B0604020202020204" pitchFamily="34" charset="0"/>
            </a:endParaRPr>
          </a:p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endParaRPr lang="hu-HU" sz="1800" dirty="0" smtClean="0">
              <a:ea typeface="Swagger" pitchFamily="2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-249120" y="3922735"/>
            <a:ext cx="9969383" cy="4356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platformokhoz kapcsolódó </a:t>
            </a:r>
          </a:p>
          <a:p>
            <a:pPr algn="ctr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meghatározott </a:t>
            </a:r>
            <a:r>
              <a:rPr lang="hu-HU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infrastruktúra </a:t>
            </a:r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háttér rendszerek és a szenzorok kiterjesztik </a:t>
            </a:r>
            <a:r>
              <a:rPr lang="hu-HU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</a:t>
            </a:r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számunkra </a:t>
            </a:r>
            <a:r>
              <a:rPr lang="hu-HU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érzékelhető </a:t>
            </a:r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világot</a:t>
            </a:r>
            <a:r>
              <a:rPr lang="hu-HU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endParaRPr lang="hu-HU" sz="2400" b="1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2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az elérhető és szolgáltatható információk körét, </a:t>
            </a:r>
          </a:p>
          <a:p>
            <a:pPr algn="ctr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</a:t>
            </a:r>
            <a:r>
              <a:rPr lang="hu-H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reatív </a:t>
            </a: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modellek és stratégiák </a:t>
            </a:r>
            <a:r>
              <a:rPr lang="hu-H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jönnek létre, </a:t>
            </a:r>
          </a:p>
          <a:p>
            <a:pPr algn="ctr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fejlődik az innovatív szemlélet és az  </a:t>
            </a: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intellektuális </a:t>
            </a:r>
            <a:r>
              <a:rPr lang="hu-H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aktivitás, </a:t>
            </a:r>
          </a:p>
          <a:p>
            <a:pPr algn="ctr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Az igénybevétel kiterjed </a:t>
            </a: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városok vezetésére, </a:t>
            </a:r>
            <a:endParaRPr lang="hu-HU" sz="18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közlekedésre</a:t>
            </a: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orvosi és mérnöki tudományokra, </a:t>
            </a:r>
            <a:endParaRPr lang="hu-HU" sz="18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sőt </a:t>
            </a: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pénzügyi irányításra is</a:t>
            </a:r>
            <a:r>
              <a:rPr lang="hu-HU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br>
              <a:rPr lang="hu-HU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hu-HU" sz="1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endParaRPr lang="hu-HU" sz="1800" dirty="0">
              <a:solidFill>
                <a:schemeClr val="bg1"/>
              </a:solidFill>
              <a:ea typeface="Swagger" pitchFamily="2" charset="0"/>
            </a:endParaRPr>
          </a:p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endParaRPr lang="hu-HU" sz="1800" dirty="0" smtClean="0">
              <a:solidFill>
                <a:schemeClr val="bg1"/>
              </a:solidFill>
              <a:ea typeface="Swagg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3471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60000" y="279880"/>
            <a:ext cx="9364663" cy="588082"/>
          </a:xfrm>
        </p:spPr>
        <p:txBody>
          <a:bodyPr/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Smart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cities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, „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smart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libraries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, Internet of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Things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 fenntartható fejlődés</a:t>
            </a:r>
            <a:b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17</a:t>
            </a:fld>
            <a:endParaRPr lang="en-US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1186" y="848855"/>
            <a:ext cx="3363686" cy="4086959"/>
          </a:xfrm>
          <a:prstGeom prst="rect">
            <a:avLst/>
          </a:prstGeom>
        </p:spPr>
      </p:pic>
      <p:sp>
        <p:nvSpPr>
          <p:cNvPr id="8" name="Tartalom helye 2"/>
          <p:cNvSpPr>
            <a:spLocks noGrp="1"/>
          </p:cNvSpPr>
          <p:nvPr>
            <p:ph idx="1"/>
          </p:nvPr>
        </p:nvSpPr>
        <p:spPr>
          <a:xfrm>
            <a:off x="119488" y="1463423"/>
            <a:ext cx="5628113" cy="567691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Azonos célok – állampolgári tájékozottság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 </a:t>
            </a:r>
            <a:r>
              <a:rPr lang="hu-HU" sz="2000" dirty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tudásalapú környezet </a:t>
            </a:r>
            <a:r>
              <a:rPr lang="hu-HU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fejlődésének támogatása. </a:t>
            </a:r>
            <a:r>
              <a:rPr lang="hu-HU" sz="2000" dirty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megjelenítés és közzététel, általános </a:t>
            </a: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eléréssel</a:t>
            </a:r>
            <a:endParaRPr lang="hu-HU" sz="2000" dirty="0">
              <a:solidFill>
                <a:schemeClr val="tx2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tájékozódás</a:t>
            </a:r>
            <a:r>
              <a:rPr lang="hu-HU" sz="2000" dirty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, </a:t>
            </a: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tanulás, nyitottság, kényelem</a:t>
            </a:r>
            <a:r>
              <a:rPr lang="hu-HU" sz="2000" dirty="0" smtClean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, </a:t>
            </a:r>
            <a:r>
              <a:rPr lang="hu-HU" sz="20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aktív és „civil” </a:t>
            </a:r>
            <a:r>
              <a:rPr lang="hu-HU" sz="2000" dirty="0" smtClean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közösségek, </a:t>
            </a:r>
            <a:r>
              <a:rPr lang="hu-HU" sz="20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nyitott kulturális </a:t>
            </a:r>
            <a:r>
              <a:rPr lang="hu-HU" sz="2000" dirty="0" smtClean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terek, fenntartható fejlődés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életminőség </a:t>
            </a:r>
            <a:r>
              <a:rPr lang="hu-HU" sz="2000" dirty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javítása</a:t>
            </a:r>
            <a:r>
              <a:rPr lang="hu-HU" sz="2000" dirty="0">
                <a:solidFill>
                  <a:srgbClr val="FF00FF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, </a:t>
            </a:r>
            <a:r>
              <a:rPr lang="hu-HU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állampolgári </a:t>
            </a:r>
            <a:r>
              <a:rPr lang="hu-HU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részvétel, </a:t>
            </a:r>
            <a:r>
              <a:rPr lang="hu-HU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információk interaktivitásának támogatása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feltérképezi </a:t>
            </a:r>
            <a:r>
              <a:rPr lang="hu-H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adatokat és információkat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új minta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megoldások és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szolgáltatások, automatikus módszerek, </a:t>
            </a:r>
            <a:r>
              <a:rPr lang="hu-HU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(azonosítás, kártya, kioszk, e-jegy, stb.)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digitális könyvtár és digitális város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több elemből álló moduláris rendszerek, </a:t>
            </a: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ERŐS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ICT infrastruktúra,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fejlődés.</a:t>
            </a:r>
          </a:p>
        </p:txBody>
      </p:sp>
      <p:sp>
        <p:nvSpPr>
          <p:cNvPr id="9" name="Téglalap 8"/>
          <p:cNvSpPr/>
          <p:nvPr/>
        </p:nvSpPr>
        <p:spPr>
          <a:xfrm>
            <a:off x="5973309" y="5078235"/>
            <a:ext cx="3859439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u-H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Internet of </a:t>
            </a:r>
            <a:r>
              <a:rPr lang="hu-HU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Things</a:t>
            </a:r>
            <a:r>
              <a:rPr lang="hu-H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megszelídített </a:t>
            </a:r>
            <a:r>
              <a:rPr lang="hu-HU" sz="1600" b="1" dirty="0">
                <a:latin typeface="Arial" panose="020B0604020202020204" pitchFamily="34" charset="0"/>
                <a:cs typeface="Arial" panose="020B0604020202020204" pitchFamily="34" charset="0"/>
              </a:rPr>
              <a:t>adattenger </a:t>
            </a:r>
            <a:r>
              <a:rPr lang="hu-H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1600" dirty="0" err="1">
                <a:latin typeface="Arial" panose="020B0604020202020204" pitchFamily="34" charset="0"/>
                <a:cs typeface="Arial" panose="020B0604020202020204" pitchFamily="34" charset="0"/>
              </a:rPr>
              <a:t>IoT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 világában szenzorok tömegéből nyert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adatok automatikus tárolásával, keresésével,  elemzésével gyorsan jutunk információkhoz. </a:t>
            </a:r>
          </a:p>
          <a:p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1600" dirty="0" err="1">
                <a:latin typeface="Arial" panose="020B0604020202020204" pitchFamily="34" charset="0"/>
                <a:cs typeface="Arial" panose="020B0604020202020204" pitchFamily="34" charset="0"/>
              </a:rPr>
              <a:t>IoT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 az adatok továbbításán túl magába foglalja az adatokra épülő analitikai megoldásokat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endParaRPr lang="hu-HU" sz="1600" dirty="0">
              <a:latin typeface="Arial" panose="020B0604020202020204" pitchFamily="34" charset="0"/>
              <a:ea typeface="Swagger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3974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9418" y="231462"/>
            <a:ext cx="9364663" cy="588082"/>
          </a:xfrm>
        </p:spPr>
        <p:txBody>
          <a:bodyPr/>
          <a:lstStyle/>
          <a:p>
            <a:pPr>
              <a:tabLst>
                <a:tab pos="2506663" algn="l"/>
              </a:tabLst>
            </a:pP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Intelligens modellek és stratégiák </a:t>
            </a:r>
            <a:b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innovatív inspiráló környezet és oktatás</a:t>
            </a:r>
            <a:endParaRPr lang="hu-H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0320" y="1301801"/>
            <a:ext cx="6349999" cy="5611762"/>
          </a:xfrm>
          <a:solidFill>
            <a:schemeClr val="bg1"/>
          </a:solidFill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fenntartható fejlődés - 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digitális információs technológia és a „</a:t>
            </a:r>
            <a:r>
              <a:rPr lang="hu-H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smart</a:t>
            </a:r>
            <a:r>
              <a:rPr lang="hu-H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” technológiai modell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Közkönyvtárak szerepe a fenntartható fejlődésben </a:t>
            </a:r>
          </a:p>
          <a:p>
            <a:pPr marL="558900" lvl="2" indent="-3429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igitális tartalomfejlesztés szolgáltatói beállítódással</a:t>
            </a:r>
          </a:p>
          <a:p>
            <a:pPr marL="558900" lvl="2" indent="-342900" defTabSz="457322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Kooperatív és digitális szolgáltatási 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modellek</a:t>
            </a:r>
          </a:p>
          <a:p>
            <a:pPr marL="558900" lvl="2" indent="-342900" defTabSz="457322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Fejlődő intellektuális aktivitás, egyéni kezdeményezések, </a:t>
            </a:r>
          </a:p>
          <a:p>
            <a:pPr lvl="2" defTabSz="457322"/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Új oktatási modellek</a:t>
            </a:r>
          </a:p>
          <a:p>
            <a:pPr marL="558900" lvl="2" indent="-342900" defTabSz="457322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Mobilizálódás, digitális, online tananyag és irányítási rendszerek, MOOC, </a:t>
            </a:r>
            <a:r>
              <a:rPr lang="hu-HU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gamification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e-learning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558900" lvl="2" indent="-342900" defTabSz="457322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Innovatív szemlélet, inspiráló modellek, </a:t>
            </a:r>
            <a:r>
              <a:rPr lang="hu-HU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augmented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reality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2" defTabSz="457322"/>
            <a:r>
              <a:rPr lang="hu-H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Gazdasági fejlődést inspiráló </a:t>
            </a:r>
            <a:r>
              <a:rPr lang="hu-HU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ipari és termelési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modellek</a:t>
            </a:r>
            <a:endParaRPr lang="hu-HU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defTabSz="457322"/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modellek célja</a:t>
            </a:r>
          </a:p>
          <a:p>
            <a:pPr lvl="3" defTabSz="457322"/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Minél szélesebb körű ismeretszerzés a tartalmi teljesség és a hozzáférhetőség tekintetében is.</a:t>
            </a:r>
          </a:p>
          <a:p>
            <a:pPr marL="177800" indent="-177800" defTabSz="457322">
              <a:spcBef>
                <a:spcPts val="300"/>
              </a:spcBef>
              <a:buClr>
                <a:schemeClr val="tx1"/>
              </a:buClr>
              <a:buSzPct val="70000"/>
              <a:buFont typeface="Arial" panose="020B0604020202020204" pitchFamily="34" charset="0"/>
              <a:buChar char="•"/>
            </a:pPr>
            <a:endParaRPr lang="hu-H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18</a:t>
            </a:fld>
            <a:endParaRPr lang="en-US" dirty="0"/>
          </a:p>
        </p:txBody>
      </p:sp>
      <p:sp>
        <p:nvSpPr>
          <p:cNvPr id="5" name="Szövegdoboz 4"/>
          <p:cNvSpPr txBox="1"/>
          <p:nvPr/>
        </p:nvSpPr>
        <p:spPr>
          <a:xfrm>
            <a:off x="7110639" y="1047072"/>
            <a:ext cx="2854552" cy="441036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well-equipped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commons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says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“Here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tools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room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collaborate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equipment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advice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options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something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worthwhile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paper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 </a:t>
            </a:r>
            <a:r>
              <a:rPr lang="hu-HU" sz="1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  <a:r>
              <a:rPr lang="hu-HU" sz="1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 </a:t>
            </a:r>
            <a:endParaRPr lang="hu-HU" sz="1800" b="1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www.smartlibrary.dtu.dk</a:t>
            </a:r>
            <a:r>
              <a:rPr lang="hu-HU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hu-HU" sz="1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Lars</a:t>
            </a:r>
            <a:r>
              <a:rPr lang="hu-HU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Binau</a:t>
            </a:r>
            <a:r>
              <a:rPr lang="hu-HU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(DTU . Dánia)</a:t>
            </a:r>
            <a:endParaRPr lang="hu-HU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endParaRPr lang="hu-HU" sz="1800" dirty="0" smtClean="0">
              <a:ea typeface="Swagger" pitchFamily="2" charset="0"/>
            </a:endParaRPr>
          </a:p>
        </p:txBody>
      </p:sp>
      <p:sp>
        <p:nvSpPr>
          <p:cNvPr id="6" name="Lefelé nyíl 5"/>
          <p:cNvSpPr/>
          <p:nvPr/>
        </p:nvSpPr>
        <p:spPr bwMode="gray">
          <a:xfrm>
            <a:off x="7488238" y="441192"/>
            <a:ext cx="1718441" cy="378352"/>
          </a:xfrm>
          <a:prstGeom prst="downArrow">
            <a:avLst/>
          </a:prstGeom>
          <a:solidFill>
            <a:srgbClr val="FFFF00"/>
          </a:solidFill>
          <a:ln w="1905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 lIns="108000" tIns="108000" rIns="108000" bIns="108000" rtlCol="0" anchor="ctr" anchorCtr="0">
            <a:spAutoFit/>
          </a:bodyPr>
          <a:lstStyle/>
          <a:p>
            <a:pPr algn="ctr" defTabSz="457293" fontAlgn="base">
              <a:lnSpc>
                <a:spcPct val="90000"/>
              </a:lnSpc>
              <a:buClr>
                <a:srgbClr val="E20074"/>
              </a:buClr>
              <a:buSzPct val="75000"/>
            </a:pPr>
            <a:endParaRPr lang="hu-HU" sz="1800" dirty="0" smtClean="0">
              <a:latin typeface="Tele-GroteskNor" pitchFamily="2" charset="0"/>
              <a:cs typeface="Arial Unicode MS" panose="020B0604020202020204" pitchFamily="34" charset="-128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-17690" y="6482094"/>
            <a:ext cx="10091739" cy="996033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ctr" defTabSz="457322">
              <a:spcBef>
                <a:spcPts val="300"/>
              </a:spcBef>
              <a:buClr>
                <a:schemeClr val="tx1"/>
              </a:buClr>
              <a:buSzPct val="70000"/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osztott architektúra rendszerek, a nyílt platformok, az automatizálás  interaktív tudásközvetítést biztosítanak az emberek és eszközök között, visszahatva a </a:t>
            </a:r>
            <a:r>
              <a:rPr lang="hu-H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városi, kulturális, irányítási  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termelési alaprendszerekre</a:t>
            </a:r>
          </a:p>
        </p:txBody>
      </p:sp>
    </p:spTree>
    <p:extLst>
      <p:ext uri="{BB962C8B-B14F-4D97-AF65-F5344CB8AC3E}">
        <p14:creationId xmlns:p14="http://schemas.microsoft.com/office/powerpoint/2010/main" xmlns="" val="837302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Könyvtárak újrapozícionálása, szerepmódosítások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19</a:t>
            </a:fld>
            <a:endParaRPr lang="en-US" dirty="0"/>
          </a:p>
        </p:txBody>
      </p:sp>
      <p:sp>
        <p:nvSpPr>
          <p:cNvPr id="5" name="Szövegdoboz 4"/>
          <p:cNvSpPr txBox="1"/>
          <p:nvPr/>
        </p:nvSpPr>
        <p:spPr>
          <a:xfrm>
            <a:off x="216563" y="1012888"/>
            <a:ext cx="6395252" cy="442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b="1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Miért van szükség </a:t>
            </a:r>
            <a:r>
              <a:rPr lang="hu-HU" sz="2400" b="1" u="sng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újrapozícionálásra?</a:t>
            </a:r>
            <a:endParaRPr lang="hu-HU" sz="2400" b="1" u="sng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16563" y="1585688"/>
            <a:ext cx="9510049" cy="581273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könyvtárakról kialakult társadalmi összkép maradi és szegényes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hálózati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források könyvtári eredete és kapcsolata nem kellően 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ismert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könyvtár, mint a modern informatikai technológia adaptálója, terjesztője és mentora egyre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összetettebb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megoldási követelményekkel szembesül, amelyek kikényszerítik a feladatok és szerepek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transzformálását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9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58763"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Személyes </a:t>
            </a:r>
            <a:r>
              <a:rPr lang="hu-H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rendelkezésre állás, mint speciális könyvtári </a:t>
            </a: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szerepadottság</a:t>
            </a:r>
          </a:p>
          <a:p>
            <a:pPr marL="534988" lvl="1" indent="-268288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Lehetőség a nem formális tanulás támogatására, keresés támogatása, alkotás támogatása   </a:t>
            </a:r>
          </a:p>
          <a:p>
            <a:pPr marL="534988" lvl="1" indent="-268288">
              <a:buFont typeface="Arial" panose="020B0604020202020204" pitchFamily="34" charset="0"/>
              <a:buChar char="•"/>
            </a:pPr>
            <a:endParaRPr lang="hu-HU" sz="1000" b="1" dirty="0"/>
          </a:p>
          <a:p>
            <a:pPr marL="266700" lvl="1" indent="-266700">
              <a:buFont typeface="Arial" panose="020B0604020202020204" pitchFamily="34" charset="0"/>
              <a:buChar char="•"/>
            </a:pPr>
            <a:r>
              <a:rPr lang="hu-H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Lyoni Nyilatkozat az ENSZ </a:t>
            </a:r>
            <a:r>
              <a:rPr lang="hu-H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előtt 2015-ben (Donna </a:t>
            </a:r>
            <a:r>
              <a:rPr lang="hu-HU" sz="1800" b="1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Scheeder</a:t>
            </a:r>
            <a:r>
              <a:rPr lang="hu-HU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34988" lvl="1" indent="-268288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Fenntartható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Fejlődési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Célok</a:t>
            </a:r>
            <a:r>
              <a:rPr lang="hu-HU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Goals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SDG) megvalósításában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könyvtáraknak kiemelt szerepe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lehet a megnövekedett információs igények kielégítésével</a:t>
            </a:r>
            <a:r>
              <a:rPr lang="hu-HU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(Baráthné Hajdú Ágnes közlése - </a:t>
            </a:r>
            <a:r>
              <a:rPr lang="hu-HU" sz="16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Webmagazin</a:t>
            </a:r>
            <a:r>
              <a:rPr lang="hu-HU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34988" lvl="1" indent="-268288">
              <a:buFont typeface="Arial" panose="020B0604020202020204" pitchFamily="34" charset="0"/>
              <a:buChar char="•"/>
            </a:pPr>
            <a:endParaRPr lang="hu-HU" sz="16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Probléma és tudásalapú szolgáltatások iránti igények, tudásmenedzsment </a:t>
            </a:r>
          </a:p>
          <a:p>
            <a:pPr marL="534988" lvl="1" indent="-268288">
              <a:buFont typeface="Arial" panose="020B0604020202020204" pitchFamily="34" charset="0"/>
              <a:buChar char="•"/>
            </a:pPr>
            <a:r>
              <a:rPr lang="hu-HU" sz="2000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virtuális </a:t>
            </a:r>
            <a:r>
              <a:rPr lang="hu-HU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szintetizált elektronikus forrásokra épülő, mobilizált </a:t>
            </a:r>
            <a:r>
              <a:rPr lang="hu-HU" sz="2000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szolgáltatású könyvtár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továbblép a probléma alapú tájékoztatás irányába</a:t>
            </a:r>
          </a:p>
          <a:p>
            <a:pPr marL="534988" lvl="1" indent="-268288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használói csoportok részére szerkesztett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koherens webes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szolgáltatást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nyújt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hu-HU" sz="1800" b="1" dirty="0" smtClean="0">
              <a:solidFill>
                <a:schemeClr val="accent1">
                  <a:lumMod val="75000"/>
                </a:schemeClr>
              </a:solidFill>
              <a:ea typeface="Swagg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1065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MERRE TARTUNK?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14875" y="1031019"/>
            <a:ext cx="9509788" cy="4311158"/>
          </a:xfrm>
        </p:spPr>
        <p:txBody>
          <a:bodyPr/>
          <a:lstStyle/>
          <a:p>
            <a:pPr algn="ctr">
              <a:lnSpc>
                <a:spcPts val="2067"/>
              </a:lnSpc>
            </a:pPr>
            <a:r>
              <a:rPr lang="hu-HU" sz="1984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jövőről gondolkodás egyik központi témája, vajon hogyan változik meg </a:t>
            </a:r>
          </a:p>
          <a:p>
            <a:pPr algn="ctr">
              <a:lnSpc>
                <a:spcPts val="2067"/>
              </a:lnSpc>
            </a:pPr>
            <a:r>
              <a:rPr lang="hu-HU" sz="1984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életünk  a technológia fejlődésével (?)</a:t>
            </a:r>
          </a:p>
          <a:p>
            <a:pPr algn="ctr">
              <a:lnSpc>
                <a:spcPts val="2067"/>
              </a:lnSpc>
            </a:pPr>
            <a:endParaRPr lang="hu-HU" sz="66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1984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1984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weben alapuló új használati szokások már nem </a:t>
            </a:r>
          </a:p>
          <a:p>
            <a:pPr algn="ctr"/>
            <a:r>
              <a:rPr lang="hu-HU" sz="1984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követhetők a tegnapi könyvtári </a:t>
            </a:r>
            <a:r>
              <a:rPr lang="hu-HU" sz="1984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workflow</a:t>
            </a:r>
            <a:r>
              <a:rPr lang="hu-HU" sz="1984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alapján</a:t>
            </a:r>
          </a:p>
          <a:p>
            <a:pPr algn="ctr"/>
            <a:endParaRPr lang="hu-HU" sz="1984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1984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1984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 problémákat nem tudjuk megoldani </a:t>
            </a:r>
          </a:p>
          <a:p>
            <a:pPr algn="ctr"/>
            <a:r>
              <a:rPr lang="hu-HU" sz="1984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azokkal a módszerekkel, amelyekkel azokat létrehoztuk</a:t>
            </a:r>
          </a:p>
          <a:p>
            <a:pPr algn="ctr"/>
            <a:endParaRPr lang="hu-HU" sz="1984" b="1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984" b="1" dirty="0">
              <a:solidFill>
                <a:srgbClr val="8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067"/>
              </a:lnSpc>
            </a:pPr>
            <a:endParaRPr lang="hu-HU" sz="1984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067"/>
              </a:lnSpc>
            </a:pPr>
            <a:endParaRPr lang="hu-HU" sz="198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69994" y="3877613"/>
            <a:ext cx="914355" cy="1101651"/>
          </a:xfrm>
          <a:prstGeom prst="rect">
            <a:avLst/>
          </a:prstGeom>
        </p:spPr>
      </p:pic>
      <p:sp>
        <p:nvSpPr>
          <p:cNvPr id="5" name="Szaggatott nyíl jobbra 4"/>
          <p:cNvSpPr/>
          <p:nvPr/>
        </p:nvSpPr>
        <p:spPr>
          <a:xfrm rot="5400000">
            <a:off x="7881915" y="1996849"/>
            <a:ext cx="2311522" cy="1559500"/>
          </a:xfrm>
          <a:prstGeom prst="stripedRightArrow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902" dirty="0" err="1">
              <a:solidFill>
                <a:schemeClr val="tx1"/>
              </a:solidFill>
            </a:endParaRPr>
          </a:p>
        </p:txBody>
      </p:sp>
      <p:sp>
        <p:nvSpPr>
          <p:cNvPr id="6" name="Ellipszis 5"/>
          <p:cNvSpPr/>
          <p:nvPr/>
        </p:nvSpPr>
        <p:spPr>
          <a:xfrm>
            <a:off x="8586804" y="4222172"/>
            <a:ext cx="901743" cy="897806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902" dirty="0" err="1">
              <a:solidFill>
                <a:schemeClr val="tx1"/>
              </a:solidFill>
            </a:endParaRPr>
          </a:p>
        </p:txBody>
      </p:sp>
      <p:sp>
        <p:nvSpPr>
          <p:cNvPr id="8" name="Szaggatott nyíl jobbra 7"/>
          <p:cNvSpPr/>
          <p:nvPr/>
        </p:nvSpPr>
        <p:spPr>
          <a:xfrm rot="5400000">
            <a:off x="-118090" y="1890250"/>
            <a:ext cx="2090523" cy="1472263"/>
          </a:xfrm>
          <a:prstGeom prst="stripedRightArrow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902" dirty="0" err="1">
              <a:solidFill>
                <a:schemeClr val="tx1"/>
              </a:solidFill>
            </a:endParaRPr>
          </a:p>
        </p:txBody>
      </p:sp>
      <p:sp>
        <p:nvSpPr>
          <p:cNvPr id="9" name="Rounded Rectangle 7"/>
          <p:cNvSpPr/>
          <p:nvPr/>
        </p:nvSpPr>
        <p:spPr>
          <a:xfrm>
            <a:off x="469994" y="5299684"/>
            <a:ext cx="3340444" cy="1217004"/>
          </a:xfrm>
          <a:prstGeom prst="roundRect">
            <a:avLst/>
          </a:prstGeom>
          <a:solidFill>
            <a:srgbClr val="7030A0"/>
          </a:solidFill>
          <a:ln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2300"/>
              </a:lnSpc>
              <a:spcBef>
                <a:spcPct val="25000"/>
              </a:spcBef>
              <a:buClr>
                <a:schemeClr val="tx2"/>
              </a:buClr>
              <a:defRPr/>
            </a:pPr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tudás és információ hálózati és globális jellegű</a:t>
            </a:r>
          </a:p>
        </p:txBody>
      </p:sp>
      <p:sp>
        <p:nvSpPr>
          <p:cNvPr id="10" name="Rounded Rectangle 20"/>
          <p:cNvSpPr/>
          <p:nvPr/>
        </p:nvSpPr>
        <p:spPr>
          <a:xfrm>
            <a:off x="4744204" y="5293034"/>
            <a:ext cx="3978724" cy="1167881"/>
          </a:xfrm>
          <a:prstGeom prst="roundRect">
            <a:avLst/>
          </a:prstGeom>
          <a:solidFill>
            <a:schemeClr val="accent5">
              <a:lumMod val="2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ts val="2400"/>
              </a:lnSpc>
              <a:spcBef>
                <a:spcPct val="25000"/>
              </a:spcBef>
              <a:buClr>
                <a:schemeClr val="tx2"/>
              </a:buClr>
              <a:defRPr/>
            </a:pPr>
            <a:r>
              <a:rPr lang="hu-H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megteremtett </a:t>
            </a:r>
            <a:r>
              <a:rPr lang="hu-H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hálózati kapcsolat </a:t>
            </a:r>
            <a:r>
              <a:rPr lang="hu-HU" sz="20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folyamatosan növekszik </a:t>
            </a:r>
            <a:endParaRPr lang="hu-HU" sz="2000" b="1" dirty="0">
              <a:solidFill>
                <a:schemeClr val="tx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6095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ím 1"/>
          <p:cNvSpPr>
            <a:spLocks noGrp="1"/>
          </p:cNvSpPr>
          <p:nvPr>
            <p:ph type="title"/>
          </p:nvPr>
        </p:nvSpPr>
        <p:spPr>
          <a:xfrm>
            <a:off x="360000" y="279610"/>
            <a:ext cx="9364663" cy="588082"/>
          </a:xfrm>
        </p:spPr>
        <p:txBody>
          <a:bodyPr/>
          <a:lstStyle/>
          <a:p>
            <a:pPr>
              <a:defRPr/>
            </a:pP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Tendenciák – közkönyvtári inspirációk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09320" y="1079625"/>
            <a:ext cx="9871305" cy="6481638"/>
          </a:xfrm>
          <a:solidFill>
            <a:schemeClr val="bg1"/>
          </a:solidFill>
        </p:spPr>
        <p:txBody>
          <a:bodyPr/>
          <a:lstStyle/>
          <a:p>
            <a:pPr marL="342900" indent="-342900">
              <a:lnSpc>
                <a:spcPts val="2000"/>
              </a:lnSpc>
              <a:buFont typeface="Arial" panose="020B0604020202020204" pitchFamily="34" charset="0"/>
              <a:buChar char="•"/>
              <a:defRPr/>
            </a:pP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Divergencia, változás menedzsment, gyors avulás, váratlan fejlődési irányok </a:t>
            </a:r>
          </a:p>
          <a:p>
            <a:pPr marL="501650" lvl="2" indent="-285750">
              <a:lnSpc>
                <a:spcPts val="2000"/>
              </a:lnSpc>
              <a:defRPr/>
            </a:pP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Gyorsuló avulás a tudomány és technika gyors fejlődése miatt  </a:t>
            </a:r>
          </a:p>
          <a:p>
            <a:pPr marL="501650" lvl="2" indent="-285750">
              <a:lnSpc>
                <a:spcPts val="2000"/>
              </a:lnSpc>
              <a:defRPr/>
            </a:pP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Urbanizáció – városi tömörülés, leszakadó nemzedékek és  régiók, hontalanok</a:t>
            </a:r>
          </a:p>
          <a:p>
            <a:pPr marL="501650" lvl="2" indent="-285750">
              <a:lnSpc>
                <a:spcPts val="2000"/>
              </a:lnSpc>
              <a:defRPr/>
            </a:pP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Központosítás mellett  szigetszerű fejlesztések, alacsony kooperáció, újrakezdések</a:t>
            </a:r>
          </a:p>
          <a:p>
            <a:pPr marL="501650" lvl="2" indent="-285750">
              <a:lnSpc>
                <a:spcPts val="2000"/>
              </a:lnSpc>
              <a:defRPr/>
            </a:pP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Leszakadók esélyegyenlőség nélkül, polarizálódó használati </a:t>
            </a:r>
            <a:r>
              <a:rPr lang="hu-HU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lehetüség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(országok, régiók)</a:t>
            </a:r>
          </a:p>
          <a:p>
            <a:pPr marL="342900" indent="-342900">
              <a:lnSpc>
                <a:spcPts val="2000"/>
              </a:lnSpc>
              <a:buFont typeface="Arial" panose="020B0604020202020204" pitchFamily="34" charset="0"/>
              <a:buChar char="•"/>
              <a:defRPr/>
            </a:pP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a jövője a papír alapú információnak</a:t>
            </a:r>
          </a:p>
          <a:p>
            <a:pPr marL="501750" lvl="2" indent="-285750">
              <a:lnSpc>
                <a:spcPts val="2000"/>
              </a:lnSpc>
              <a:defRPr/>
            </a:pP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Új digitális könyvtári média típusok (pl. egymás között kommunikáló digitális kiadványok)</a:t>
            </a:r>
          </a:p>
          <a:p>
            <a:pPr marL="342900" indent="-342900">
              <a:lnSpc>
                <a:spcPts val="2000"/>
              </a:lnSpc>
              <a:buFont typeface="Arial" panose="020B0604020202020204" pitchFamily="34" charset="0"/>
              <a:buChar char="•"/>
              <a:defRPr/>
            </a:pP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média befolyása növekszik</a:t>
            </a:r>
          </a:p>
          <a:p>
            <a:pPr marL="501750" lvl="2" indent="-285750">
              <a:lnSpc>
                <a:spcPts val="2000"/>
              </a:lnSpc>
              <a:defRPr/>
            </a:pP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tradicionális médiát váltják az újak:  </a:t>
            </a:r>
            <a:r>
              <a:rPr lang="hu-HU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wiki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hu-HU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tweet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video, mobil – szerkesztőségi kontroll nélküli szabad publikációk, véleményvezérek</a:t>
            </a:r>
          </a:p>
          <a:p>
            <a:pPr marL="501750" lvl="2" indent="-285750">
              <a:lnSpc>
                <a:spcPts val="2000"/>
              </a:lnSpc>
              <a:defRPr/>
            </a:pP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Közösségi média hatásának erősödése, folyamatosan változó csoportosulások</a:t>
            </a:r>
          </a:p>
          <a:p>
            <a:pPr marL="342900" indent="-342900">
              <a:lnSpc>
                <a:spcPts val="2000"/>
              </a:lnSpc>
              <a:buFont typeface="Arial" panose="020B0604020202020204" pitchFamily="34" charset="0"/>
              <a:buChar char="•"/>
              <a:defRPr/>
            </a:pPr>
            <a:r>
              <a:rPr lang="hu-HU" sz="20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Konzumeráció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kontroll csoportok információterjesztése, visszaható igények </a:t>
            </a:r>
          </a:p>
          <a:p>
            <a:pPr marL="342900" indent="-342900">
              <a:lnSpc>
                <a:spcPts val="2000"/>
              </a:lnSpc>
              <a:buFont typeface="Arial" panose="020B0604020202020204" pitchFamily="34" charset="0"/>
              <a:buChar char="•"/>
              <a:defRPr/>
            </a:pP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‚</a:t>
            </a:r>
            <a:r>
              <a:rPr lang="hu-HU" sz="20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Szelfizés</a:t>
            </a:r>
            <a:r>
              <a:rPr lang="hu-HU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igény saját tartalom létrehozására, publikálás, szerkesztés szerkesztői szakértelem nélkül. Hatás nem értékfüggő</a:t>
            </a:r>
          </a:p>
          <a:p>
            <a:pPr marL="342900" indent="-342900">
              <a:lnSpc>
                <a:spcPts val="2000"/>
              </a:lnSpc>
              <a:buFont typeface="Arial" panose="020B0604020202020204" pitchFamily="34" charset="0"/>
              <a:buChar char="•"/>
              <a:defRPr/>
            </a:pP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</a:t>
            </a:r>
            <a:r>
              <a:rPr lang="hu-HU" sz="20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humanities</a:t>
            </a: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digitális bölcsészet 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könyvtárakban kurátori szerepek, multidiszciplináris szakértelem, érték- és minta alapú adat- és információmenedzsment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Informatikai hozzáférés jelentős különbségekkel – adaptációs könyvtári felelősség</a:t>
            </a:r>
          </a:p>
          <a:p>
            <a:pPr marL="501750" lvl="2" indent="-285750">
              <a:defRPr/>
            </a:pP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 és mobil, mint platform és munkaeszköz, virtuális és mobil iroda, virtuális gazdaság, távmunka – informatikai szakértelem igénye minden szinten, kreativitás előny</a:t>
            </a:r>
            <a:endParaRPr lang="hu-HU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6" name="Dátum helye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Fet" pitchFamily="2" charset="0"/>
              </a:defRPr>
            </a:lvl1pPr>
            <a:lvl2pPr marL="819028" indent="-315011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Nor" pitchFamily="2" charset="0"/>
              </a:defRPr>
            </a:lvl2pPr>
            <a:lvl3pPr marL="1260043" indent="-252009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3pPr>
            <a:lvl4pPr marL="1764060" indent="-252009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4pPr>
            <a:lvl5pPr marL="2268078" indent="-252009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5pPr>
            <a:lvl6pPr marL="2772095" indent="-252009" defTabSz="504017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6pPr>
            <a:lvl7pPr marL="3276112" indent="-252009" defTabSz="504017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7pPr>
            <a:lvl8pPr marL="3780130" indent="-252009" defTabSz="504017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8pPr>
            <a:lvl9pPr marL="4284147" indent="-252009" defTabSz="504017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309BE83A-670F-431B-8A37-215DBA407861}" type="datetime1">
              <a:rPr lang="en-US" altLang="hu-HU" smtClean="0">
                <a:latin typeface="Tele-GroteskNor" pitchFamily="2" charset="0"/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11/29/2017</a:t>
            </a:fld>
            <a:endParaRPr lang="en-US" altLang="hu-HU" dirty="0" smtClean="0">
              <a:latin typeface="Tele-GroteskNo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3694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zis 6"/>
          <p:cNvSpPr/>
          <p:nvPr/>
        </p:nvSpPr>
        <p:spPr>
          <a:xfrm>
            <a:off x="9143442" y="5836134"/>
            <a:ext cx="826926" cy="77967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902" dirty="0" err="1">
              <a:solidFill>
                <a:schemeClr val="tx1"/>
              </a:solidFill>
            </a:endParaRPr>
          </a:p>
        </p:txBody>
      </p:sp>
      <p:sp>
        <p:nvSpPr>
          <p:cNvPr id="4" name="AutoShape 2" descr="Képtalálat a következőre: „data everywhere pictures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3" name="AutoShape 8" descr="Képtalálat a következőre: „thank you for attention picture”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28098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106971" y="438455"/>
            <a:ext cx="9597797" cy="1353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4000" b="1" dirty="0" smtClean="0">
                <a:solidFill>
                  <a:schemeClr val="tx2"/>
                </a:solidFill>
                <a:latin typeface="Arial Black" panose="020B0A04020102020204" pitchFamily="34" charset="0"/>
                <a:ea typeface="Swagger" pitchFamily="2" charset="0"/>
              </a:rPr>
              <a:t>A JÖVŐD A KÖNYVTÁRADBAN VAN!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3534427" y="6638745"/>
            <a:ext cx="5658843" cy="687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 Köszönöm a figyelmet!</a:t>
            </a:r>
          </a:p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dirty="0" smtClean="0">
                <a:ea typeface="Swagger" pitchFamily="2" charset="0"/>
              </a:rPr>
              <a:t> </a:t>
            </a:r>
            <a:r>
              <a:rPr lang="hu-HU" sz="1800" dirty="0" err="1" smtClean="0">
                <a:ea typeface="Swagger" pitchFamily="2" charset="0"/>
              </a:rPr>
              <a:t>horvath.zoltanne</a:t>
            </a:r>
            <a:r>
              <a:rPr lang="hu-HU" sz="1800" dirty="0" smtClean="0">
                <a:ea typeface="Swagger" pitchFamily="2" charset="0"/>
              </a:rPr>
              <a:t>@</a:t>
            </a:r>
            <a:r>
              <a:rPr lang="hu-HU" sz="1800" dirty="0" err="1" smtClean="0">
                <a:ea typeface="Swagger" pitchFamily="2" charset="0"/>
              </a:rPr>
              <a:t>partner.t-systems.hu</a:t>
            </a:r>
            <a:endParaRPr lang="hu-HU" sz="1800" dirty="0" smtClean="0">
              <a:ea typeface="Swagger" pitchFamily="2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375" y="2350816"/>
            <a:ext cx="3482163" cy="2607520"/>
          </a:xfrm>
          <a:prstGeom prst="rect">
            <a:avLst/>
          </a:prstGeom>
        </p:spPr>
      </p:pic>
      <p:pic>
        <p:nvPicPr>
          <p:cNvPr id="10" name="Kép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5869" y="1592299"/>
            <a:ext cx="4599725" cy="4596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89165" y="3101395"/>
            <a:ext cx="2047875" cy="1228725"/>
          </a:xfrm>
          <a:prstGeom prst="rect">
            <a:avLst/>
          </a:prstGeom>
          <a:ln>
            <a:solidFill>
              <a:srgbClr val="E20074"/>
            </a:solidFill>
          </a:ln>
        </p:spPr>
      </p:pic>
      <p:cxnSp>
        <p:nvCxnSpPr>
          <p:cNvPr id="16" name="Egyenes összekötő 15"/>
          <p:cNvCxnSpPr/>
          <p:nvPr/>
        </p:nvCxnSpPr>
        <p:spPr>
          <a:xfrm flipV="1">
            <a:off x="7401154" y="2206151"/>
            <a:ext cx="571165" cy="935473"/>
          </a:xfrm>
          <a:prstGeom prst="line">
            <a:avLst/>
          </a:prstGeom>
          <a:ln w="19050">
            <a:solidFill>
              <a:schemeClr val="tx2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17"/>
          <p:cNvCxnSpPr/>
          <p:nvPr/>
        </p:nvCxnSpPr>
        <p:spPr>
          <a:xfrm>
            <a:off x="8167812" y="2486061"/>
            <a:ext cx="401770" cy="594078"/>
          </a:xfrm>
          <a:prstGeom prst="line">
            <a:avLst/>
          </a:prstGeom>
          <a:ln w="19050">
            <a:solidFill>
              <a:schemeClr val="tx2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Dia számának hely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93126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12271" y="358775"/>
            <a:ext cx="9814221" cy="588082"/>
          </a:xfrm>
        </p:spPr>
        <p:txBody>
          <a:bodyPr/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használók nem ott, nem úgy, és nem azt keresik…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12271" y="1153454"/>
            <a:ext cx="9411231" cy="4947309"/>
          </a:xfrm>
          <a:solidFill>
            <a:schemeClr val="bg1"/>
          </a:solidFill>
        </p:spPr>
        <p:txBody>
          <a:bodyPr/>
          <a:lstStyle/>
          <a:p>
            <a:pPr marL="283510" indent="-28351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2"/>
                </a:solidFill>
                <a:latin typeface="+mn-lt"/>
              </a:rPr>
              <a:t>A </a:t>
            </a:r>
            <a:r>
              <a:rPr lang="hu-HU" sz="2000" dirty="0">
                <a:solidFill>
                  <a:schemeClr val="tx2"/>
                </a:solidFill>
                <a:latin typeface="+mn-lt"/>
              </a:rPr>
              <a:t>fiatal korosztály </a:t>
            </a:r>
            <a:r>
              <a:rPr lang="hu-HU" sz="2000" dirty="0" smtClean="0">
                <a:solidFill>
                  <a:schemeClr val="tx2"/>
                </a:solidFill>
                <a:latin typeface="+mn-lt"/>
              </a:rPr>
              <a:t>igényei </a:t>
            </a:r>
            <a:r>
              <a:rPr lang="hu-HU" sz="2000" dirty="0" smtClean="0">
                <a:solidFill>
                  <a:srgbClr val="002060"/>
                </a:solidFill>
                <a:latin typeface="+mn-lt"/>
              </a:rPr>
              <a:t>visszahatnak </a:t>
            </a:r>
            <a:r>
              <a:rPr lang="hu-HU" sz="2000" dirty="0">
                <a:solidFill>
                  <a:srgbClr val="002060"/>
                </a:solidFill>
                <a:latin typeface="+mn-lt"/>
              </a:rPr>
              <a:t>a könyvtári rendszerekre (</a:t>
            </a:r>
            <a:r>
              <a:rPr lang="hu-HU" sz="2000" dirty="0" err="1">
                <a:solidFill>
                  <a:srgbClr val="002060"/>
                </a:solidFill>
                <a:latin typeface="+mn-lt"/>
              </a:rPr>
              <a:t>konzumeráció</a:t>
            </a:r>
            <a:r>
              <a:rPr lang="hu-HU" sz="2000" dirty="0">
                <a:solidFill>
                  <a:srgbClr val="002060"/>
                </a:solidFill>
                <a:latin typeface="+mn-lt"/>
              </a:rPr>
              <a:t>, web2.0), amelyre a gyors technológiai akceleráció lehetőséget és eszközöket biztosított. </a:t>
            </a:r>
            <a:endParaRPr lang="hu-HU" sz="2000" dirty="0" smtClean="0">
              <a:solidFill>
                <a:srgbClr val="002060"/>
              </a:solidFill>
              <a:latin typeface="+mn-lt"/>
            </a:endParaRPr>
          </a:p>
          <a:p>
            <a:pPr marL="283510" indent="-28351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2"/>
                </a:solidFill>
                <a:latin typeface="+mn-lt"/>
              </a:rPr>
              <a:t>R</a:t>
            </a:r>
            <a:r>
              <a:rPr lang="hu-HU" sz="2000" u="sng" dirty="0" smtClean="0">
                <a:solidFill>
                  <a:schemeClr val="tx2"/>
                </a:solidFill>
                <a:latin typeface="+mn-lt"/>
              </a:rPr>
              <a:t>endkívül </a:t>
            </a:r>
            <a:r>
              <a:rPr lang="hu-HU" sz="2000" u="sng" dirty="0">
                <a:solidFill>
                  <a:schemeClr val="tx2"/>
                </a:solidFill>
                <a:latin typeface="+mn-lt"/>
              </a:rPr>
              <a:t>gyorsan válnak érvényessé </a:t>
            </a:r>
            <a:r>
              <a:rPr lang="hu-HU" sz="2000" u="sng" dirty="0" smtClean="0">
                <a:solidFill>
                  <a:srgbClr val="002060"/>
                </a:solidFill>
                <a:latin typeface="+mn-lt"/>
              </a:rPr>
              <a:t>a</a:t>
            </a:r>
            <a:r>
              <a:rPr lang="hu-HU" sz="2000" dirty="0" smtClean="0">
                <a:solidFill>
                  <a:srgbClr val="002060"/>
                </a:solidFill>
                <a:latin typeface="+mn-lt"/>
              </a:rPr>
              <a:t>z </a:t>
            </a:r>
            <a:r>
              <a:rPr lang="hu-HU" sz="2000" dirty="0">
                <a:solidFill>
                  <a:srgbClr val="002060"/>
                </a:solidFill>
                <a:latin typeface="+mn-lt"/>
              </a:rPr>
              <a:t>információtechnológiai, telekommunikációs, és média </a:t>
            </a:r>
            <a:r>
              <a:rPr lang="hu-HU" sz="2000" dirty="0" smtClean="0">
                <a:solidFill>
                  <a:srgbClr val="002060"/>
                </a:solidFill>
                <a:latin typeface="+mn-lt"/>
              </a:rPr>
              <a:t>trendkutatások.</a:t>
            </a:r>
          </a:p>
          <a:p>
            <a:pPr marL="283510" indent="-28351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2"/>
                </a:solidFill>
                <a:latin typeface="+mn-lt"/>
              </a:rPr>
              <a:t>A </a:t>
            </a:r>
            <a:r>
              <a:rPr lang="hu-HU" sz="2000" dirty="0">
                <a:solidFill>
                  <a:schemeClr val="tx2"/>
                </a:solidFill>
                <a:latin typeface="+mn-lt"/>
              </a:rPr>
              <a:t>hálózati kooperáció, megosztás és specializálódás </a:t>
            </a:r>
            <a:r>
              <a:rPr lang="hu-HU" sz="2000" dirty="0">
                <a:solidFill>
                  <a:srgbClr val="002060"/>
                </a:solidFill>
                <a:latin typeface="+mn-lt"/>
              </a:rPr>
              <a:t>folyamatai új generációs rendszereket generálnak illesztő szoftverekkel, munkafolyamat </a:t>
            </a:r>
            <a:r>
              <a:rPr lang="hu-HU" sz="2000" dirty="0" smtClean="0">
                <a:solidFill>
                  <a:srgbClr val="002060"/>
                </a:solidFill>
                <a:latin typeface="+mn-lt"/>
              </a:rPr>
              <a:t>támogatással</a:t>
            </a:r>
          </a:p>
          <a:p>
            <a:pPr marL="283510" indent="-28351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2"/>
                </a:solidFill>
                <a:latin typeface="+mn-lt"/>
              </a:rPr>
              <a:t>Az üzleti </a:t>
            </a:r>
            <a:r>
              <a:rPr lang="hu-HU" sz="2000" dirty="0">
                <a:solidFill>
                  <a:schemeClr val="tx2"/>
                </a:solidFill>
                <a:latin typeface="+mn-lt"/>
              </a:rPr>
              <a:t>és menedzsment jellegű </a:t>
            </a:r>
            <a:r>
              <a:rPr lang="hu-HU" sz="2000" dirty="0" smtClean="0">
                <a:solidFill>
                  <a:schemeClr val="tx2"/>
                </a:solidFill>
                <a:latin typeface="+mn-lt"/>
              </a:rPr>
              <a:t>tevékenységek </a:t>
            </a:r>
            <a:r>
              <a:rPr lang="hu-HU" sz="2000" dirty="0" smtClean="0">
                <a:solidFill>
                  <a:srgbClr val="002060"/>
                </a:solidFill>
                <a:latin typeface="+mn-lt"/>
              </a:rPr>
              <a:t>gyakorlattá válnak a könyvtárban, jelentős használói trendekkel </a:t>
            </a:r>
          </a:p>
          <a:p>
            <a:pPr marL="283510" indent="-28351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02060"/>
                </a:solidFill>
                <a:latin typeface="+mn-lt"/>
              </a:rPr>
              <a:t> </a:t>
            </a:r>
            <a:r>
              <a:rPr lang="hu-HU" sz="2000" dirty="0" smtClean="0">
                <a:solidFill>
                  <a:schemeClr val="tx2"/>
                </a:solidFill>
                <a:latin typeface="+mn-lt"/>
              </a:rPr>
              <a:t>A </a:t>
            </a:r>
            <a:r>
              <a:rPr lang="hu-HU" sz="2000" dirty="0">
                <a:solidFill>
                  <a:schemeClr val="tx2"/>
                </a:solidFill>
                <a:latin typeface="+mn-lt"/>
              </a:rPr>
              <a:t>könyvtár mint közösségi hely</a:t>
            </a:r>
            <a:r>
              <a:rPr lang="hu-HU" sz="2000" dirty="0">
                <a:solidFill>
                  <a:srgbClr val="002060"/>
                </a:solidFill>
                <a:latin typeface="+mn-lt"/>
              </a:rPr>
              <a:t> </a:t>
            </a:r>
            <a:r>
              <a:rPr lang="hu-HU" sz="2000" dirty="0" smtClean="0">
                <a:solidFill>
                  <a:srgbClr val="002060"/>
                </a:solidFill>
                <a:latin typeface="+mn-lt"/>
              </a:rPr>
              <a:t>összefonódik a </a:t>
            </a:r>
            <a:r>
              <a:rPr lang="hu-HU" sz="2000" dirty="0">
                <a:solidFill>
                  <a:srgbClr val="002060"/>
                </a:solidFill>
                <a:latin typeface="+mn-lt"/>
              </a:rPr>
              <a:t>virtuális </a:t>
            </a:r>
            <a:r>
              <a:rPr lang="hu-HU" sz="2000" dirty="0" smtClean="0">
                <a:solidFill>
                  <a:srgbClr val="002060"/>
                </a:solidFill>
                <a:latin typeface="+mn-lt"/>
              </a:rPr>
              <a:t>térrel </a:t>
            </a:r>
            <a:r>
              <a:rPr lang="hu-HU" sz="2000" dirty="0">
                <a:solidFill>
                  <a:srgbClr val="002060"/>
                </a:solidFill>
                <a:latin typeface="+mn-lt"/>
              </a:rPr>
              <a:t>a weben, és </a:t>
            </a:r>
            <a:r>
              <a:rPr lang="hu-HU" sz="2000" dirty="0" smtClean="0">
                <a:solidFill>
                  <a:srgbClr val="002060"/>
                </a:solidFill>
                <a:latin typeface="+mn-lt"/>
              </a:rPr>
              <a:t>egy multikulturális, kommunikációs és csoportfoglalkozási közösségi kultúrában teremt új és új színtereket az információmenedzsment tevékenységekhez</a:t>
            </a:r>
          </a:p>
          <a:p>
            <a:pPr marL="283510" indent="-28351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schemeClr val="tx2"/>
                </a:solidFill>
                <a:latin typeface="+mn-lt"/>
              </a:rPr>
              <a:t>Jelenleg a könyvtári adatkezelés nem illeszkedik a használók szokásaihoz, a web technológia és az </a:t>
            </a:r>
            <a:r>
              <a:rPr lang="hu-HU" sz="2000" b="1" dirty="0" err="1" smtClean="0">
                <a:solidFill>
                  <a:schemeClr val="tx2"/>
                </a:solidFill>
                <a:latin typeface="+mn-lt"/>
              </a:rPr>
              <a:t>open</a:t>
            </a:r>
            <a:r>
              <a:rPr lang="hu-HU" sz="2000" b="1" dirty="0" smtClean="0">
                <a:solidFill>
                  <a:schemeClr val="tx2"/>
                </a:solidFill>
                <a:latin typeface="+mn-lt"/>
              </a:rPr>
              <a:t> linked </a:t>
            </a:r>
            <a:r>
              <a:rPr lang="hu-HU" sz="2000" b="1" dirty="0" err="1" smtClean="0">
                <a:solidFill>
                  <a:schemeClr val="tx2"/>
                </a:solidFill>
                <a:latin typeface="+mn-lt"/>
              </a:rPr>
              <a:t>data</a:t>
            </a:r>
            <a:r>
              <a:rPr lang="hu-HU" sz="2000" b="1" dirty="0" smtClean="0">
                <a:solidFill>
                  <a:schemeClr val="tx2"/>
                </a:solidFill>
                <a:latin typeface="+mn-lt"/>
              </a:rPr>
              <a:t> gyakorlat fokozatos közeledést feltételez</a:t>
            </a:r>
          </a:p>
        </p:txBody>
      </p:sp>
    </p:spTree>
    <p:extLst>
      <p:ext uri="{BB962C8B-B14F-4D97-AF65-F5344CB8AC3E}">
        <p14:creationId xmlns:p14="http://schemas.microsoft.com/office/powerpoint/2010/main" xmlns="" val="2526008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82721" y="208463"/>
            <a:ext cx="7313125" cy="1185601"/>
          </a:xfrm>
        </p:spPr>
        <p:txBody>
          <a:bodyPr/>
          <a:lstStyle/>
          <a:p>
            <a:r>
              <a:rPr lang="hu-HU" alt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Új generációs digitális technológia </a:t>
            </a:r>
            <a:br>
              <a:rPr lang="hu-HU" altLang="hu-H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alt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intelligens, gyors, mobil, szimulált</a:t>
            </a: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0914" y="1314392"/>
            <a:ext cx="9415975" cy="5665719"/>
          </a:xfrm>
          <a:solidFill>
            <a:schemeClr val="bg1"/>
          </a:solidFill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20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</a:t>
            </a:r>
            <a:r>
              <a:rPr lang="hu-HU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generációs könyvtári rendszerek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globális, hálózati adatmenedzsment, nemzeti, regionális, nemzetközi katalógus kooperációk,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 </a:t>
            </a:r>
            <a:r>
              <a:rPr lang="hu-HU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hu-HU" sz="2000" i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hu-HU" sz="2000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leírás alapja az adat, nem a rekord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Integrált platformok és </a:t>
            </a:r>
            <a:r>
              <a:rPr lang="hu-HU" sz="20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discovery</a:t>
            </a:r>
            <a:r>
              <a:rPr lang="hu-HU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rendszerek, szemantikus keresők</a:t>
            </a:r>
            <a:endParaRPr lang="hu-HU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</a:t>
            </a:r>
            <a:r>
              <a:rPr lang="hu-HU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hu-H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(nagyadat alkalmazások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linked </a:t>
            </a:r>
            <a:r>
              <a:rPr lang="hu-HU" sz="20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adathálózatok, szemantikus web - dinamikusan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növekvő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adatmennyiségek, nem tervezhető kiugrások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Optimalizált</a:t>
            </a:r>
            <a:r>
              <a:rPr lang="hu-H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nagy teljesítményű mérnöki tároló </a:t>
            </a:r>
            <a:r>
              <a:rPr lang="hu-HU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rendszerek, </a:t>
            </a:r>
            <a:r>
              <a:rPr lang="hu-HU" sz="20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in-memory</a:t>
            </a:r>
            <a:r>
              <a:rPr lang="hu-HU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</a:t>
            </a:r>
            <a:endParaRPr lang="hu-HU" sz="2000" b="1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sz="20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clusterek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partícionálás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In-memory</a:t>
            </a:r>
            <a:r>
              <a:rPr lang="hu-H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fizikai  memóriában futtatott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rendszerek, 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Globális „</a:t>
            </a:r>
            <a:r>
              <a:rPr lang="hu-HU" sz="20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</a:t>
            </a:r>
            <a:r>
              <a:rPr lang="hu-HU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bérleti alapú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rendszerek nemzeti és nemzetközi kooperációi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u-HU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</a:t>
            </a:r>
            <a:r>
              <a:rPr lang="hu-H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hu-H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hu-HU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 szükségletek azonnali (digitális) kielégítése </a:t>
            </a:r>
            <a:endParaRPr lang="hu-HU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Tapasztalati alapú gazdaság, oktatás és tudomány –”</a:t>
            </a:r>
            <a:r>
              <a:rPr lang="hu-HU" sz="20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</a:t>
            </a:r>
            <a:r>
              <a:rPr lang="hu-HU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life”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virtuális, valósághű „tapasztalati” ismeretek, szimuláció, Internet of </a:t>
            </a:r>
            <a:r>
              <a:rPr lang="hu-HU" sz="20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thing</a:t>
            </a:r>
            <a:endParaRPr lang="hu-HU" sz="20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indent="0">
              <a:buNone/>
            </a:pPr>
            <a:r>
              <a:rPr lang="hu-HU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 of </a:t>
            </a:r>
            <a:r>
              <a:rPr lang="hu-HU" sz="20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thing</a:t>
            </a:r>
            <a:r>
              <a:rPr lang="hu-HU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eszközök </a:t>
            </a:r>
            <a:r>
              <a:rPr lang="hu-H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kommunikációja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vezérlés </a:t>
            </a: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szenzorokkal</a:t>
            </a:r>
            <a:endParaRPr lang="hu-HU" sz="2000" b="1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4</a:t>
            </a:fld>
            <a:endParaRPr lang="en-US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14016" y="21789"/>
            <a:ext cx="2498907" cy="129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4510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5</a:t>
            </a:fld>
            <a:endParaRPr lang="en-US" dirty="0"/>
          </a:p>
        </p:txBody>
      </p:sp>
      <p:sp>
        <p:nvSpPr>
          <p:cNvPr id="4" name="Szövegdoboz 3"/>
          <p:cNvSpPr txBox="1"/>
          <p:nvPr/>
        </p:nvSpPr>
        <p:spPr>
          <a:xfrm>
            <a:off x="2952858" y="4873229"/>
            <a:ext cx="2982721" cy="392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2000" dirty="0" smtClean="0">
                <a:solidFill>
                  <a:schemeClr val="bg1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Hálózatba kapcsolt világ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38416" y="163350"/>
            <a:ext cx="9860918" cy="584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3200" dirty="0" smtClean="0">
                <a:solidFill>
                  <a:schemeClr val="tx2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„SMART UNIVERSE” – konvergens </a:t>
            </a:r>
            <a:r>
              <a:rPr lang="hu-HU" sz="2800" dirty="0" smtClean="0">
                <a:solidFill>
                  <a:schemeClr val="tx2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okos rendszerek</a:t>
            </a:r>
          </a:p>
        </p:txBody>
      </p:sp>
      <p:pic>
        <p:nvPicPr>
          <p:cNvPr id="6" name="Kép 5" descr="Kapcsolódó kép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730" y="1667587"/>
            <a:ext cx="4030371" cy="2073980"/>
          </a:xfrm>
          <a:prstGeom prst="rect">
            <a:avLst/>
          </a:prstGeom>
          <a:solidFill>
            <a:schemeClr val="tx2"/>
          </a:solidFill>
          <a:ln>
            <a:noFill/>
          </a:ln>
        </p:spPr>
      </p:pic>
      <p:sp>
        <p:nvSpPr>
          <p:cNvPr id="7" name="Szövegdoboz 6"/>
          <p:cNvSpPr txBox="1"/>
          <p:nvPr/>
        </p:nvSpPr>
        <p:spPr>
          <a:xfrm>
            <a:off x="17033" y="832599"/>
            <a:ext cx="4784355" cy="712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2000" b="1" dirty="0" smtClean="0">
                <a:solidFill>
                  <a:srgbClr val="0843B8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„</a:t>
            </a:r>
            <a:r>
              <a:rPr lang="hu-HU" sz="2000" b="1" dirty="0" err="1" smtClean="0">
                <a:solidFill>
                  <a:srgbClr val="0843B8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Smart</a:t>
            </a:r>
            <a:r>
              <a:rPr lang="hu-HU" sz="2000" b="1" dirty="0" smtClean="0">
                <a:solidFill>
                  <a:srgbClr val="0843B8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” – </a:t>
            </a:r>
            <a:r>
              <a:rPr lang="hu-HU" sz="2000" b="1" dirty="0" err="1" smtClean="0">
                <a:solidFill>
                  <a:srgbClr val="0843B8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intelligen</a:t>
            </a:r>
            <a:r>
              <a:rPr lang="hu-HU" sz="2000" b="1" dirty="0" smtClean="0">
                <a:solidFill>
                  <a:srgbClr val="0843B8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 könyvtár / </a:t>
            </a:r>
            <a:r>
              <a:rPr lang="hu-HU" sz="2000" b="1" dirty="0" err="1" smtClean="0">
                <a:solidFill>
                  <a:srgbClr val="0843B8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smart</a:t>
            </a:r>
            <a:r>
              <a:rPr lang="hu-HU" sz="2000" b="1" dirty="0" smtClean="0">
                <a:solidFill>
                  <a:srgbClr val="0843B8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 campus- intelligens rendszerek</a:t>
            </a:r>
          </a:p>
        </p:txBody>
      </p:sp>
      <p:pic>
        <p:nvPicPr>
          <p:cNvPr id="8" name="Kép 7" descr="10 Important Predictions for the Future of IoT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28806" y="1578458"/>
            <a:ext cx="4483780" cy="219197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zövegdoboz 8"/>
          <p:cNvSpPr txBox="1"/>
          <p:nvPr/>
        </p:nvSpPr>
        <p:spPr>
          <a:xfrm>
            <a:off x="5351477" y="871403"/>
            <a:ext cx="4561109" cy="712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2000" b="1" dirty="0" err="1" smtClean="0">
                <a:solidFill>
                  <a:srgbClr val="0843B8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Smart</a:t>
            </a:r>
            <a:r>
              <a:rPr lang="hu-HU" sz="2000" b="1" dirty="0" smtClean="0">
                <a:solidFill>
                  <a:srgbClr val="0843B8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 city- intelligens városirányítás és betegellátás </a:t>
            </a: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(T…)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41329" y="5287292"/>
            <a:ext cx="3465770" cy="1578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Csoportba foglalás 24"/>
          <p:cNvGrpSpPr/>
          <p:nvPr/>
        </p:nvGrpSpPr>
        <p:grpSpPr>
          <a:xfrm>
            <a:off x="6687718" y="5340057"/>
            <a:ext cx="3392907" cy="1832586"/>
            <a:chOff x="7303" y="1263613"/>
            <a:chExt cx="6726131" cy="4690490"/>
          </a:xfrm>
        </p:grpSpPr>
        <p:pic>
          <p:nvPicPr>
            <p:cNvPr id="14" name="Kép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7303" y="1263613"/>
              <a:ext cx="6726131" cy="4690490"/>
            </a:xfrm>
            <a:prstGeom prst="rect">
              <a:avLst/>
            </a:prstGeom>
          </p:spPr>
        </p:pic>
        <p:grpSp>
          <p:nvGrpSpPr>
            <p:cNvPr id="15" name="Group 5"/>
            <p:cNvGrpSpPr/>
            <p:nvPr/>
          </p:nvGrpSpPr>
          <p:grpSpPr>
            <a:xfrm>
              <a:off x="2076828" y="2081713"/>
              <a:ext cx="3068386" cy="3611138"/>
              <a:chOff x="1917076" y="2086741"/>
              <a:chExt cx="3068386" cy="3611138"/>
            </a:xfrm>
          </p:grpSpPr>
          <p:pic>
            <p:nvPicPr>
              <p:cNvPr id="16" name="Picture 6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2812675" y="4406843"/>
                <a:ext cx="1291036" cy="1291036"/>
              </a:xfrm>
              <a:prstGeom prst="rect">
                <a:avLst/>
              </a:prstGeom>
            </p:spPr>
          </p:pic>
          <p:sp>
            <p:nvSpPr>
              <p:cNvPr id="17" name="Down Arrow 7"/>
              <p:cNvSpPr/>
              <p:nvPr/>
            </p:nvSpPr>
            <p:spPr>
              <a:xfrm>
                <a:off x="3268389" y="3358376"/>
                <a:ext cx="365760" cy="1142504"/>
              </a:xfrm>
              <a:prstGeom prst="downArrow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Oval 8"/>
              <p:cNvSpPr/>
              <p:nvPr/>
            </p:nvSpPr>
            <p:spPr>
              <a:xfrm>
                <a:off x="3268389" y="3190240"/>
                <a:ext cx="365760" cy="36576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dirty="0" err="1" smtClean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9" name="Straight Arrow Connector 9"/>
              <p:cNvCxnSpPr>
                <a:endCxn id="18" idx="7"/>
              </p:cNvCxnSpPr>
              <p:nvPr/>
            </p:nvCxnSpPr>
            <p:spPr>
              <a:xfrm flipH="1">
                <a:off x="3580585" y="2695975"/>
                <a:ext cx="652760" cy="547829"/>
              </a:xfrm>
              <a:prstGeom prst="straightConnector1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0"/>
              <p:cNvCxnSpPr>
                <a:endCxn id="18" idx="6"/>
              </p:cNvCxnSpPr>
              <p:nvPr/>
            </p:nvCxnSpPr>
            <p:spPr>
              <a:xfrm flipH="1">
                <a:off x="3634149" y="3358376"/>
                <a:ext cx="939125" cy="14744"/>
              </a:xfrm>
              <a:prstGeom prst="straightConnector1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11"/>
              <p:cNvCxnSpPr>
                <a:endCxn id="18" idx="2"/>
              </p:cNvCxnSpPr>
              <p:nvPr/>
            </p:nvCxnSpPr>
            <p:spPr>
              <a:xfrm>
                <a:off x="2282471" y="3373120"/>
                <a:ext cx="985918" cy="0"/>
              </a:xfrm>
              <a:prstGeom prst="straightConnector1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12"/>
              <p:cNvCxnSpPr>
                <a:endCxn id="18" idx="0"/>
              </p:cNvCxnSpPr>
              <p:nvPr/>
            </p:nvCxnSpPr>
            <p:spPr>
              <a:xfrm>
                <a:off x="3449753" y="2421765"/>
                <a:ext cx="1516" cy="768475"/>
              </a:xfrm>
              <a:prstGeom prst="straightConnector1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13"/>
              <p:cNvCxnSpPr>
                <a:endCxn id="18" idx="1"/>
              </p:cNvCxnSpPr>
              <p:nvPr/>
            </p:nvCxnSpPr>
            <p:spPr>
              <a:xfrm>
                <a:off x="2750004" y="2818510"/>
                <a:ext cx="571949" cy="425294"/>
              </a:xfrm>
              <a:prstGeom prst="straightConnector1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14"/>
              <p:cNvCxnSpPr>
                <a:endCxn id="18" idx="5"/>
              </p:cNvCxnSpPr>
              <p:nvPr/>
            </p:nvCxnSpPr>
            <p:spPr>
              <a:xfrm flipH="1" flipV="1">
                <a:off x="3580585" y="3502436"/>
                <a:ext cx="571949" cy="421936"/>
              </a:xfrm>
              <a:prstGeom prst="straightConnector1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15"/>
              <p:cNvCxnSpPr>
                <a:endCxn id="18" idx="3"/>
              </p:cNvCxnSpPr>
              <p:nvPr/>
            </p:nvCxnSpPr>
            <p:spPr>
              <a:xfrm flipV="1">
                <a:off x="2759276" y="3502436"/>
                <a:ext cx="562677" cy="421936"/>
              </a:xfrm>
              <a:prstGeom prst="straightConnector1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6" name="Picture 16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2352170" y="2407312"/>
                <a:ext cx="634043" cy="634043"/>
              </a:xfrm>
              <a:prstGeom prst="rect">
                <a:avLst/>
              </a:prstGeom>
            </p:spPr>
          </p:pic>
          <p:pic>
            <p:nvPicPr>
              <p:cNvPr id="27" name="Picture 17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4351419" y="3040172"/>
                <a:ext cx="634043" cy="636409"/>
              </a:xfrm>
              <a:prstGeom prst="rect">
                <a:avLst/>
              </a:prstGeom>
            </p:spPr>
          </p:pic>
          <p:pic>
            <p:nvPicPr>
              <p:cNvPr id="28" name="Picture 18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3134247" y="2086741"/>
                <a:ext cx="634043" cy="636409"/>
              </a:xfrm>
              <a:prstGeom prst="rect">
                <a:avLst/>
              </a:prstGeom>
            </p:spPr>
          </p:pic>
          <p:pic>
            <p:nvPicPr>
              <p:cNvPr id="29" name="Picture 19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3918117" y="3675398"/>
                <a:ext cx="634043" cy="636409"/>
              </a:xfrm>
              <a:prstGeom prst="rect">
                <a:avLst/>
              </a:prstGeom>
            </p:spPr>
          </p:pic>
          <p:pic>
            <p:nvPicPr>
              <p:cNvPr id="30" name="Picture 20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3916324" y="2403171"/>
                <a:ext cx="634043" cy="636409"/>
              </a:xfrm>
              <a:prstGeom prst="rect">
                <a:avLst/>
              </a:prstGeom>
            </p:spPr>
          </p:pic>
          <p:pic>
            <p:nvPicPr>
              <p:cNvPr id="31" name="Picture 21"/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2352170" y="3675398"/>
                <a:ext cx="634043" cy="636409"/>
              </a:xfrm>
              <a:prstGeom prst="rect">
                <a:avLst/>
              </a:prstGeom>
            </p:spPr>
          </p:pic>
          <p:pic>
            <p:nvPicPr>
              <p:cNvPr id="32" name="Picture 22"/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tretch>
                <a:fillRect/>
              </a:stretch>
            </p:blipFill>
            <p:spPr>
              <a:xfrm>
                <a:off x="1917076" y="3041355"/>
                <a:ext cx="634043" cy="634043"/>
              </a:xfrm>
              <a:prstGeom prst="rect">
                <a:avLst/>
              </a:prstGeom>
            </p:spPr>
          </p:pic>
        </p:grpSp>
      </p:grpSp>
      <p:sp>
        <p:nvSpPr>
          <p:cNvPr id="33" name="Ellipszis 32"/>
          <p:cNvSpPr/>
          <p:nvPr/>
        </p:nvSpPr>
        <p:spPr bwMode="gray">
          <a:xfrm>
            <a:off x="3782567" y="3122772"/>
            <a:ext cx="2614544" cy="2643781"/>
          </a:xfrm>
          <a:prstGeom prst="ellipse">
            <a:avLst/>
          </a:prstGeom>
          <a:solidFill>
            <a:schemeClr val="tx2"/>
          </a:solidFill>
          <a:ln w="1905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 lIns="108000" tIns="108000" rIns="108000" bIns="108000" rtlCol="0" anchor="ctr" anchorCtr="0">
            <a:spAutoFit/>
          </a:bodyPr>
          <a:lstStyle/>
          <a:p>
            <a:pPr algn="ctr" defTabSz="457293" fontAlgn="base">
              <a:lnSpc>
                <a:spcPct val="90000"/>
              </a:lnSpc>
              <a:buClr>
                <a:srgbClr val="E20074"/>
              </a:buClr>
              <a:buSzPct val="75000"/>
            </a:pPr>
            <a:r>
              <a:rPr lang="hu-H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Konvergens ITC technológiák a fenntartható fejlődésért</a:t>
            </a:r>
          </a:p>
        </p:txBody>
      </p:sp>
      <p:sp>
        <p:nvSpPr>
          <p:cNvPr id="34" name="Szövegdoboz 33"/>
          <p:cNvSpPr txBox="1"/>
          <p:nvPr/>
        </p:nvSpPr>
        <p:spPr>
          <a:xfrm>
            <a:off x="17033" y="4077962"/>
            <a:ext cx="4193539" cy="712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2000" b="1" dirty="0" smtClean="0">
                <a:solidFill>
                  <a:srgbClr val="0843B8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Intelligens technológiák, ipar, termelés, közlekedés irányítás</a:t>
            </a:r>
          </a:p>
        </p:txBody>
      </p:sp>
      <p:sp>
        <p:nvSpPr>
          <p:cNvPr id="35" name="Szövegdoboz 34"/>
          <p:cNvSpPr txBox="1"/>
          <p:nvPr/>
        </p:nvSpPr>
        <p:spPr>
          <a:xfrm>
            <a:off x="17033" y="4841232"/>
            <a:ext cx="4051598" cy="392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20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Energia hatékonyság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6539052" y="4000736"/>
            <a:ext cx="3488365" cy="1353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2000" b="1" dirty="0" smtClean="0">
                <a:solidFill>
                  <a:srgbClr val="0843B8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Közös és cserélhető adatok adattárházai,  publikus, osztott portálok, mobil, </a:t>
            </a:r>
            <a:r>
              <a:rPr lang="hu-HU" sz="2000" b="1" dirty="0" err="1" smtClean="0">
                <a:solidFill>
                  <a:srgbClr val="0843B8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IoT</a:t>
            </a:r>
            <a:r>
              <a:rPr lang="hu-HU" sz="2000" b="1" dirty="0" smtClean="0">
                <a:solidFill>
                  <a:srgbClr val="0843B8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, szenzorok</a:t>
            </a: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9825" y="5802801"/>
            <a:ext cx="2857500" cy="1600200"/>
          </a:xfrm>
          <a:prstGeom prst="rect">
            <a:avLst/>
          </a:prstGeom>
        </p:spPr>
      </p:pic>
      <p:sp>
        <p:nvSpPr>
          <p:cNvPr id="36" name="Szövegdoboz 35"/>
          <p:cNvSpPr txBox="1"/>
          <p:nvPr/>
        </p:nvSpPr>
        <p:spPr>
          <a:xfrm>
            <a:off x="4068632" y="7079116"/>
            <a:ext cx="1968612" cy="360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dirty="0" smtClean="0">
                <a:solidFill>
                  <a:srgbClr val="E20074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Internet of </a:t>
            </a:r>
            <a:r>
              <a:rPr lang="hu-HU" sz="1800" dirty="0" err="1" smtClean="0">
                <a:solidFill>
                  <a:srgbClr val="E20074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things</a:t>
            </a:r>
            <a:endParaRPr lang="hu-HU" sz="1800" dirty="0" smtClean="0">
              <a:solidFill>
                <a:srgbClr val="E20074"/>
              </a:solidFill>
              <a:latin typeface="Arial" panose="020B0604020202020204" pitchFamily="34" charset="0"/>
              <a:ea typeface="Swagger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0975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45674" y="167830"/>
            <a:ext cx="9504233" cy="440349"/>
          </a:xfrm>
        </p:spPr>
        <p:txBody>
          <a:bodyPr/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Könyvtári transzformációt generáló külső hatások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32975" y="949264"/>
            <a:ext cx="9702688" cy="6449162"/>
          </a:xfrm>
          <a:solidFill>
            <a:schemeClr val="bg1"/>
          </a:solidFill>
        </p:spPr>
        <p:txBody>
          <a:bodyPr/>
          <a:lstStyle/>
          <a:p>
            <a:pPr marL="283510" indent="-28351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KÜLSŐ </a:t>
            </a: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KÖRNYEZET</a:t>
            </a:r>
          </a:p>
          <a:p>
            <a:pPr marL="499510" lvl="2" indent="-28351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divergencia, mobilitás, változékonyság, gyorsulás, növekedés, vizualitás, új technológiák, új használói igények </a:t>
            </a:r>
          </a:p>
          <a:p>
            <a:pPr marL="283510" indent="-28351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NAGY KÖNYVTÁRI INTÉZMÉNYEK és szoftvereik </a:t>
            </a:r>
          </a:p>
          <a:p>
            <a:pPr marL="499510" lvl="2" indent="-28351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dominancia, kooperációs technológia - szélesebb ívű szolgáltatásrendszer (OCLC, LC, </a:t>
            </a:r>
            <a:r>
              <a:rPr lang="hu-HU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Proquest</a:t>
            </a:r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stb.). A szolgáltatások mérete és komplexitása nehezen követhető </a:t>
            </a:r>
          </a:p>
          <a:p>
            <a:pPr marL="283510" indent="-28351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NEMZETI, EGYETEMI ÉS felsőoktatási könyvtárak nemzeti és nemzetközi trendjei</a:t>
            </a:r>
          </a:p>
          <a:p>
            <a:pPr marL="480720" lvl="2" indent="-283510">
              <a:buFont typeface="Arial" panose="020B0604020202020204" pitchFamily="34" charset="0"/>
              <a:buChar char="•"/>
            </a:pPr>
            <a:endParaRPr lang="hu-HU" sz="66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3510" indent="-28351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SZAKKÖNYVTÁRI szerep a tudományok fejlődésében - beépülés </a:t>
            </a:r>
          </a:p>
          <a:p>
            <a:pPr marL="499510" lvl="2" indent="-28351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akterületi digitális rendszerek fejlődése, </a:t>
            </a:r>
            <a:r>
              <a:rPr lang="hu-H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jogi, orvosi, stb. szakmai </a:t>
            </a:r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elvárások, individuális </a:t>
            </a:r>
            <a:r>
              <a:rPr lang="hu-H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irányítási szisztémák, </a:t>
            </a:r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és a zárt </a:t>
            </a:r>
            <a:r>
              <a:rPr lang="hu-H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tartalmak, szakterületi </a:t>
            </a:r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ontológia, 3D és képi információ a gyógyítás, művészet, műszaki tudományok terén - digitális </a:t>
            </a:r>
            <a:r>
              <a:rPr lang="hu-HU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repozitóriumok</a:t>
            </a:r>
            <a:r>
              <a:rPr lang="hu-H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intézményi struktúrában vagy diszciplína szerint</a:t>
            </a:r>
            <a:endParaRPr lang="hu-H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KÖZKÖNYVTÁRI szerepvállalások inspirációi</a:t>
            </a:r>
          </a:p>
          <a:p>
            <a:pPr marL="501750" lvl="3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iskolán kívüli szervezett és akkreditált képzések</a:t>
            </a:r>
          </a:p>
          <a:p>
            <a:pPr marL="501750" lvl="3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kiscsoportos szocializálás, intellektuális fejlesztés, személyes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mentorálás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501750" lvl="3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lemaradók technológiai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mentorálása</a:t>
            </a:r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források és eszközök használatához – nincs iskolarendszerű továbbképzés, állampolgári gyakorlat támogatása, személyes </a:t>
            </a:r>
            <a:r>
              <a:rPr lang="hu-HU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coach</a:t>
            </a:r>
            <a:endParaRPr lang="hu-HU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1750" lvl="3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életvezetés információs támogatása, generációs csoportok fejlesztése, stb</a:t>
            </a:r>
            <a:r>
              <a:rPr lang="hu-HU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01750" lvl="3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Kulturális normák közvetítése</a:t>
            </a:r>
            <a:endParaRPr lang="hu-HU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3515583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369265" y="1253479"/>
            <a:ext cx="2425701" cy="1439141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/>
          <a:lstStyle>
            <a:lvl1pPr algn="l" defTabSz="609744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de-DE" sz="3809" kern="1200" dirty="0">
                <a:solidFill>
                  <a:schemeClr val="tx2"/>
                </a:solidFill>
                <a:latin typeface="Tele-GroteskEEUlt" pitchFamily="2" charset="0"/>
                <a:ea typeface="+mj-ea"/>
                <a:cs typeface="Tele-GroteskEEUlt" pitchFamily="2" charset="0"/>
              </a:defRPr>
            </a:lvl1pPr>
            <a:lvl2pPr algn="l" defTabSz="609744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809">
                <a:solidFill>
                  <a:schemeClr val="tx2"/>
                </a:solidFill>
                <a:latin typeface="Tele-GroteskUlt" pitchFamily="2" charset="0"/>
              </a:defRPr>
            </a:lvl2pPr>
            <a:lvl3pPr algn="l" defTabSz="609744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809">
                <a:solidFill>
                  <a:schemeClr val="tx2"/>
                </a:solidFill>
                <a:latin typeface="Tele-GroteskUlt" pitchFamily="2" charset="0"/>
              </a:defRPr>
            </a:lvl3pPr>
            <a:lvl4pPr algn="l" defTabSz="609744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809">
                <a:solidFill>
                  <a:schemeClr val="tx2"/>
                </a:solidFill>
                <a:latin typeface="Tele-GroteskUlt" pitchFamily="2" charset="0"/>
              </a:defRPr>
            </a:lvl4pPr>
            <a:lvl5pPr algn="l" defTabSz="609744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809">
                <a:solidFill>
                  <a:schemeClr val="tx2"/>
                </a:solidFill>
                <a:latin typeface="Tele-GroteskUlt" pitchFamily="2" charset="0"/>
              </a:defRPr>
            </a:lvl5pPr>
            <a:lvl6pPr marL="483763" algn="l" defTabSz="609744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809">
                <a:solidFill>
                  <a:schemeClr val="tx2"/>
                </a:solidFill>
                <a:latin typeface="Tele-GroteskUlt" pitchFamily="2" charset="0"/>
              </a:defRPr>
            </a:lvl6pPr>
            <a:lvl7pPr marL="967527" algn="l" defTabSz="609744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809">
                <a:solidFill>
                  <a:schemeClr val="tx2"/>
                </a:solidFill>
                <a:latin typeface="Tele-GroteskUlt" pitchFamily="2" charset="0"/>
              </a:defRPr>
            </a:lvl7pPr>
            <a:lvl8pPr marL="1451290" algn="l" defTabSz="609744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809">
                <a:solidFill>
                  <a:schemeClr val="tx2"/>
                </a:solidFill>
                <a:latin typeface="Tele-GroteskUlt" pitchFamily="2" charset="0"/>
              </a:defRPr>
            </a:lvl8pPr>
            <a:lvl9pPr marL="1935053" algn="l" defTabSz="609744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809">
                <a:solidFill>
                  <a:schemeClr val="tx2"/>
                </a:solidFill>
                <a:latin typeface="Tele-GroteskUlt" pitchFamily="2" charset="0"/>
              </a:defRPr>
            </a:lvl9pPr>
          </a:lstStyle>
          <a:p>
            <a:pPr algn="ctr">
              <a:lnSpc>
                <a:spcPts val="2150"/>
              </a:lnSpc>
            </a:pPr>
            <a:r>
              <a:rPr lang="hu-HU" altLang="hu-H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Vezessük (vissza) a felhasználót a könyvtári forrásokhoz a webről</a:t>
            </a:r>
            <a:endParaRPr lang="hu-HU" altLang="hu-HU" sz="1800" dirty="0">
              <a:solidFill>
                <a:srgbClr val="002060"/>
              </a:solidFill>
              <a:cs typeface="TeleGrotesk Headline Ultra" pitchFamily="2" charset="0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5811" y="900875"/>
            <a:ext cx="1871241" cy="1506905"/>
          </a:xfrm>
          <a:prstGeom prst="rect">
            <a:avLst/>
          </a:prstGeom>
        </p:spPr>
      </p:pic>
      <p:sp>
        <p:nvSpPr>
          <p:cNvPr id="13" name="Szövegdoboz 12"/>
          <p:cNvSpPr txBox="1"/>
          <p:nvPr/>
        </p:nvSpPr>
        <p:spPr>
          <a:xfrm>
            <a:off x="277069" y="194639"/>
            <a:ext cx="9799866" cy="4071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372"/>
              </a:spcAft>
              <a:buClr>
                <a:schemeClr val="tx2"/>
              </a:buClr>
            </a:pPr>
            <a:r>
              <a:rPr lang="hu-HU" sz="2646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Láthatóság – dinamikus jelenlét – transzformációs készség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387120" y="2744617"/>
            <a:ext cx="1916186" cy="305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372"/>
              </a:spcAft>
              <a:buClr>
                <a:schemeClr val="tx2"/>
              </a:buClr>
            </a:pPr>
            <a:r>
              <a:rPr lang="hu-HU" sz="1984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VISIBILITY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614229" y="4979234"/>
            <a:ext cx="2294211" cy="2545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372"/>
              </a:spcAft>
              <a:buClr>
                <a:schemeClr val="tx2"/>
              </a:buClr>
            </a:pPr>
            <a:r>
              <a:rPr lang="hu-HU" sz="165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ADATKOMMUNIKÁCIÓ</a:t>
            </a:r>
          </a:p>
        </p:txBody>
      </p:sp>
      <p:sp>
        <p:nvSpPr>
          <p:cNvPr id="17" name="AutoShape 2" descr="Képtalálat a következőre: „LÁTHATÓSÁG KÉP”"/>
          <p:cNvSpPr>
            <a:spLocks noChangeAspect="1" noChangeArrowheads="1"/>
          </p:cNvSpPr>
          <p:nvPr/>
        </p:nvSpPr>
        <p:spPr bwMode="auto">
          <a:xfrm>
            <a:off x="-26252" y="832573"/>
            <a:ext cx="252016" cy="25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75605" tIns="37802" rIns="75605" bIns="37802" numCol="1" anchor="t" anchorCtr="0" compatLnSpc="1">
            <a:prstTxWarp prst="textNoShape">
              <a:avLst/>
            </a:prstTxWarp>
          </a:bodyPr>
          <a:lstStyle/>
          <a:p>
            <a:endParaRPr lang="hu-HU" sz="1902"/>
          </a:p>
        </p:txBody>
      </p:sp>
      <p:sp>
        <p:nvSpPr>
          <p:cNvPr id="18" name="AutoShape 4" descr="Képtalálat a következőre: „LÁTHATÓSÁG KÉP”"/>
          <p:cNvSpPr>
            <a:spLocks noChangeAspect="1" noChangeArrowheads="1"/>
          </p:cNvSpPr>
          <p:nvPr/>
        </p:nvSpPr>
        <p:spPr bwMode="auto">
          <a:xfrm>
            <a:off x="99755" y="958581"/>
            <a:ext cx="252016" cy="25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75605" tIns="37802" rIns="75605" bIns="37802" numCol="1" anchor="t" anchorCtr="0" compatLnSpc="1">
            <a:prstTxWarp prst="textNoShape">
              <a:avLst/>
            </a:prstTxWarp>
          </a:bodyPr>
          <a:lstStyle/>
          <a:p>
            <a:endParaRPr lang="hu-HU" sz="1902"/>
          </a:p>
        </p:txBody>
      </p:sp>
      <p:sp>
        <p:nvSpPr>
          <p:cNvPr id="19" name="AutoShape 6" descr="Képtalálat a következőre: „LÁTHATÓSÁG KÉP”"/>
          <p:cNvSpPr>
            <a:spLocks noChangeAspect="1" noChangeArrowheads="1"/>
          </p:cNvSpPr>
          <p:nvPr/>
        </p:nvSpPr>
        <p:spPr bwMode="auto">
          <a:xfrm>
            <a:off x="225763" y="1084589"/>
            <a:ext cx="252016" cy="25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75605" tIns="37802" rIns="75605" bIns="37802" numCol="1" anchor="t" anchorCtr="0" compatLnSpc="1">
            <a:prstTxWarp prst="textNoShape">
              <a:avLst/>
            </a:prstTxWarp>
          </a:bodyPr>
          <a:lstStyle/>
          <a:p>
            <a:endParaRPr lang="hu-HU" sz="1902"/>
          </a:p>
        </p:txBody>
      </p: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2097052" y="1276868"/>
            <a:ext cx="4987999" cy="1384995"/>
          </a:xfrm>
          <a:prstGeom prst="rect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marL="269875" indent="-269875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Fet" pitchFamily="2" charset="0"/>
              </a:defRPr>
            </a:lvl1pPr>
            <a:lvl2pPr marL="742950" indent="-28575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Font typeface="Wingdings" panose="05000000000000000000" pitchFamily="2" charset="2"/>
              <a:defRPr>
                <a:solidFill>
                  <a:schemeClr val="tx1"/>
                </a:solidFill>
                <a:latin typeface="Tele-GroteskNor" pitchFamily="2" charset="0"/>
              </a:defRPr>
            </a:lvl2pPr>
            <a:lvl3pPr marL="11430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3pPr>
            <a:lvl4pPr marL="16002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4pPr>
            <a:lvl5pPr marL="2057400" indent="-228600">
              <a:lnSpc>
                <a:spcPct val="90000"/>
              </a:lnSpc>
              <a:spcBef>
                <a:spcPct val="25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ele-GroteskNor" pitchFamily="2" charset="0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ct val="0"/>
              </a:spcBef>
              <a:spcAft>
                <a:spcPts val="372"/>
              </a:spcAft>
            </a:pPr>
            <a:r>
              <a:rPr lang="hu-HU" altLang="hu-H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könyvtárak szolgáltatásai és  új szerepvállalásai nincsenek összhangban a társadalmi elismertséggel</a:t>
            </a:r>
            <a:endParaRPr lang="hu-HU" altLang="hu-H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180866" y="3301415"/>
            <a:ext cx="9536489" cy="622651"/>
          </a:xfrm>
          <a:prstGeom prst="rect">
            <a:avLst/>
          </a:prstGeom>
          <a:solidFill>
            <a:schemeClr val="tx2"/>
          </a:solidFill>
          <a:ln>
            <a:solidFill>
              <a:srgbClr val="0070C0"/>
            </a:solidFill>
          </a:ln>
        </p:spPr>
        <p:txBody>
          <a:bodyPr/>
          <a:lstStyle>
            <a:lvl1pPr algn="l" defTabSz="609744" rtl="0" eaLnBrk="1" fontAlgn="base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16" kern="1200">
                <a:solidFill>
                  <a:schemeClr val="tx1"/>
                </a:solidFill>
                <a:latin typeface="Tele-GroteskEENor" pitchFamily="2" charset="0"/>
                <a:ea typeface="+mn-ea"/>
                <a:cs typeface="+mn-cs"/>
              </a:defRPr>
            </a:lvl1pPr>
            <a:lvl2pPr marL="1680" algn="l" defTabSz="609744" rtl="0" eaLnBrk="1" fontAlgn="base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16" kern="1200">
                <a:solidFill>
                  <a:schemeClr val="tx1"/>
                </a:solidFill>
                <a:latin typeface="Tele-GroteskEENor" pitchFamily="2" charset="0"/>
                <a:ea typeface="+mn-ea"/>
                <a:cs typeface="+mn-cs"/>
              </a:defRPr>
            </a:lvl2pPr>
            <a:lvl3pPr marL="238522" indent="-233484" algn="l" defTabSz="609744" rtl="0" eaLnBrk="1" fontAlgn="base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§"/>
              <a:defRPr sz="2116" kern="1200">
                <a:solidFill>
                  <a:schemeClr val="tx1"/>
                </a:solidFill>
                <a:latin typeface="Tele-GroteskEENor" pitchFamily="2" charset="0"/>
                <a:ea typeface="+mn-ea"/>
                <a:cs typeface="+mn-cs"/>
              </a:defRPr>
            </a:lvl3pPr>
            <a:lvl4pPr marL="470325" indent="-228444" algn="l" defTabSz="609744" rtl="0" eaLnBrk="1" fontAlgn="base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§"/>
              <a:defRPr sz="2116" kern="1200">
                <a:solidFill>
                  <a:schemeClr val="tx1"/>
                </a:solidFill>
                <a:latin typeface="Tele-GroteskEENor" pitchFamily="2" charset="0"/>
                <a:ea typeface="+mn-ea"/>
                <a:cs typeface="+mn-cs"/>
              </a:defRPr>
            </a:lvl4pPr>
            <a:lvl5pPr marL="717247" indent="-245241" algn="l" defTabSz="609744" rtl="0" eaLnBrk="1" fontAlgn="base" hangingPunct="1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§"/>
              <a:defRPr sz="2116" kern="1200">
                <a:solidFill>
                  <a:schemeClr val="tx1"/>
                </a:solidFill>
                <a:latin typeface="Tele-GroteskEENor" pitchFamily="2" charset="0"/>
                <a:ea typeface="+mn-ea"/>
                <a:cs typeface="+mn-cs"/>
              </a:defRPr>
            </a:lvl5pPr>
            <a:lvl6pPr marL="2660698" indent="-241882" algn="l" defTabSz="483763" rtl="0" eaLnBrk="1" latinLnBrk="0" hangingPunct="1">
              <a:spcBef>
                <a:spcPct val="20000"/>
              </a:spcBef>
              <a:buFont typeface="Arial"/>
              <a:buChar char="•"/>
              <a:defRPr sz="21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4462" indent="-241882" algn="l" defTabSz="483763" rtl="0" eaLnBrk="1" latinLnBrk="0" hangingPunct="1">
              <a:spcBef>
                <a:spcPct val="20000"/>
              </a:spcBef>
              <a:buFont typeface="Arial"/>
              <a:buChar char="•"/>
              <a:defRPr sz="21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8225" indent="-241882" algn="l" defTabSz="483763" rtl="0" eaLnBrk="1" latinLnBrk="0" hangingPunct="1">
              <a:spcBef>
                <a:spcPct val="20000"/>
              </a:spcBef>
              <a:buFont typeface="Arial"/>
              <a:buChar char="•"/>
              <a:defRPr sz="21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1988" indent="-241882" algn="l" defTabSz="483763" rtl="0" eaLnBrk="1" latinLnBrk="0" hangingPunct="1">
              <a:spcBef>
                <a:spcPct val="20000"/>
              </a:spcBef>
              <a:buFont typeface="Arial"/>
              <a:buChar char="•"/>
              <a:defRPr sz="21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altLang="hu-H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használóknak szükségük van a </a:t>
            </a:r>
            <a:r>
              <a:rPr lang="hu-HU" alt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könyvtári értékteremtésre</a:t>
            </a:r>
            <a:endParaRPr lang="hu-HU" altLang="hu-H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Lekerekített téglalap 1"/>
          <p:cNvSpPr/>
          <p:nvPr/>
        </p:nvSpPr>
        <p:spPr>
          <a:xfrm>
            <a:off x="225763" y="6372221"/>
            <a:ext cx="9980869" cy="726526"/>
          </a:xfrm>
          <a:prstGeom prst="round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372"/>
              </a:spcAft>
              <a:buClr>
                <a:schemeClr val="tx2"/>
              </a:buClr>
            </a:pPr>
            <a:r>
              <a:rPr lang="hu-HU" sz="2315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Katalógus felfogásunk túl lineáris az ismeretszerzés folyamatához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069" y="4328898"/>
            <a:ext cx="1312608" cy="1169214"/>
          </a:xfrm>
          <a:prstGeom prst="rect">
            <a:avLst/>
          </a:prstGeom>
        </p:spPr>
      </p:pic>
      <p:sp>
        <p:nvSpPr>
          <p:cNvPr id="27" name="Szövegdoboz 26"/>
          <p:cNvSpPr txBox="1"/>
          <p:nvPr/>
        </p:nvSpPr>
        <p:spPr>
          <a:xfrm>
            <a:off x="2240611" y="2751476"/>
            <a:ext cx="2279287" cy="305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372"/>
              </a:spcAft>
              <a:buClr>
                <a:schemeClr val="tx2"/>
              </a:buClr>
            </a:pPr>
            <a:r>
              <a:rPr lang="hu-HU" sz="1984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ÉRTÉKTEREMTÉS</a:t>
            </a:r>
          </a:p>
        </p:txBody>
      </p:sp>
      <p:sp>
        <p:nvSpPr>
          <p:cNvPr id="21" name="Szövegdoboz 20"/>
          <p:cNvSpPr txBox="1"/>
          <p:nvPr/>
        </p:nvSpPr>
        <p:spPr>
          <a:xfrm>
            <a:off x="1940396" y="4201833"/>
            <a:ext cx="7562834" cy="20489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6258" indent="-236258">
              <a:buFont typeface="Arial" panose="020B0604020202020204" pitchFamily="34" charset="0"/>
              <a:buChar char="•"/>
            </a:pPr>
            <a:r>
              <a:rPr lang="hu-HU" altLang="hu-HU" sz="1902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 elég a könyvtári  információk gyors elérése weben</a:t>
            </a:r>
          </a:p>
          <a:p>
            <a:pPr marL="236258" indent="-236258">
              <a:buFont typeface="Arial" panose="020B0604020202020204" pitchFamily="34" charset="0"/>
              <a:buChar char="•"/>
            </a:pPr>
            <a:r>
              <a:rPr lang="hu-HU" altLang="hu-HU" sz="1902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1902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weben megjelenő adataink kevéssé illeszkednek a web adottságokhoz</a:t>
            </a:r>
          </a:p>
          <a:p>
            <a:pPr marL="236258" indent="-236258">
              <a:buFont typeface="Arial" panose="020B0604020202020204" pitchFamily="34" charset="0"/>
              <a:buChar char="•"/>
            </a:pPr>
            <a:r>
              <a:rPr lang="hu-HU" sz="1902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weben lévő lehetőségeket </a:t>
            </a:r>
            <a:r>
              <a:rPr lang="hu-HU" sz="1902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kevéssé integráljuk</a:t>
            </a:r>
            <a:endParaRPr lang="hu-HU" sz="1902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6258" indent="-236258">
              <a:buFont typeface="Arial" panose="020B0604020202020204" pitchFamily="34" charset="0"/>
              <a:buChar char="•"/>
            </a:pPr>
            <a:r>
              <a:rPr lang="hu-HU" sz="1902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katalogizálás megoldásai idegenek a felhasználók számára</a:t>
            </a:r>
          </a:p>
          <a:p>
            <a:pPr marL="236258" indent="-236258">
              <a:buFont typeface="Arial" panose="020B0604020202020204" pitchFamily="34" charset="0"/>
              <a:buChar char="•"/>
            </a:pPr>
            <a:r>
              <a:rPr lang="hu-HU" sz="1902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katalógus szűkebb és bővebb információkat nyújt a </a:t>
            </a:r>
            <a:r>
              <a:rPr lang="hu-HU" sz="1902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kelleténél – a MARC válsága vagy reneszánsza?</a:t>
            </a:r>
            <a:endParaRPr lang="hu-HU" altLang="hu-HU" sz="1902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Szövegdoboz 27"/>
          <p:cNvSpPr txBox="1"/>
          <p:nvPr/>
        </p:nvSpPr>
        <p:spPr>
          <a:xfrm>
            <a:off x="4868607" y="2809808"/>
            <a:ext cx="2279287" cy="305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372"/>
              </a:spcAft>
              <a:buClr>
                <a:schemeClr val="tx2"/>
              </a:buClr>
            </a:pPr>
            <a:r>
              <a:rPr lang="hu-HU" sz="1984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INTEGRÁCIÓ</a:t>
            </a:r>
          </a:p>
        </p:txBody>
      </p:sp>
      <p:sp>
        <p:nvSpPr>
          <p:cNvPr id="29" name="Szövegdoboz 28"/>
          <p:cNvSpPr txBox="1"/>
          <p:nvPr/>
        </p:nvSpPr>
        <p:spPr>
          <a:xfrm>
            <a:off x="7291453" y="2809808"/>
            <a:ext cx="2425902" cy="305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372"/>
              </a:spcAft>
              <a:buClr>
                <a:schemeClr val="tx2"/>
              </a:buClr>
            </a:pPr>
            <a:r>
              <a:rPr lang="hu-HU" sz="1984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TRANSZFORMÁCIÓ</a:t>
            </a:r>
          </a:p>
        </p:txBody>
      </p:sp>
    </p:spTree>
    <p:extLst>
      <p:ext uri="{BB962C8B-B14F-4D97-AF65-F5344CB8AC3E}">
        <p14:creationId xmlns:p14="http://schemas.microsoft.com/office/powerpoint/2010/main" xmlns="" val="2033802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A megismerés dinamikus, interaktív, hálózati jellege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8458" y="1372906"/>
            <a:ext cx="9580834" cy="6063480"/>
          </a:xfrm>
          <a:solidFill>
            <a:schemeClr val="bg1"/>
          </a:solidFill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 megismerés elsődleges forrásai hálózatiak, a saját kontroll csoport jellemző útvonalai meghatározó, az </a:t>
            </a:r>
            <a:r>
              <a:rPr lang="hu-HU" sz="2000" b="1" dirty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útvonalak </a:t>
            </a: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tanulmányozhatók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b="1" dirty="0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adaptálásuk 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 könyvtári </a:t>
            </a:r>
            <a:r>
              <a:rPr lang="hu-HU" b="1" i="1" dirty="0" err="1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workflow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alakításában elkerülhetetlen</a:t>
            </a:r>
            <a:r>
              <a:rPr lang="hu-HU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</a:t>
            </a:r>
            <a:endParaRPr lang="hu-HU" sz="20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Dinamikus és váratlan növekedés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 kulturális, média és tudományos területeken a digitális hálózati információ dinamikusan és váratlan 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kiterjedéssel, hektikusan nő</a:t>
            </a:r>
            <a:r>
              <a:rPr lang="hu-HU" dirty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a tájékozódás, 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 szelekció, az </a:t>
            </a:r>
            <a:r>
              <a:rPr lang="hu-HU" dirty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adat- és 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információtárolás komoly erőpróba</a:t>
            </a:r>
            <a:endParaRPr lang="hu-HU" dirty="0">
              <a:solidFill>
                <a:schemeClr val="accent1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Interaktív kapcsolatok, kommunikációs </a:t>
            </a: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lehetőségek, nyitás</a:t>
            </a:r>
            <a:endParaRPr lang="hu-HU" sz="2000" b="1" dirty="0">
              <a:solidFill>
                <a:schemeClr val="tx2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 hálózati működéssel és az új használói szokásokkal együtt jár az 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interaktív kapcsolatok kiépítése </a:t>
            </a:r>
            <a:r>
              <a:rPr lang="hu-HU" dirty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 szervezés és a tranzakciók során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Közös könyvtári nyílt alkalmazási platformok, tervezett </a:t>
            </a:r>
            <a:r>
              <a:rPr lang="hu-HU" sz="2000" b="1" dirty="0" err="1" smtClean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discovery</a:t>
            </a: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rendszerek, átjárhatóság, standard alapú minták, önképzés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Együttműködés és egységesítés, szindikátusok, specializálódás, intelligens, támogatott műveletek, egységesített, rendszerekbe épített </a:t>
            </a:r>
            <a:r>
              <a:rPr lang="hu-HU" dirty="0" err="1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workflow</a:t>
            </a:r>
            <a:endParaRPr lang="hu-HU" dirty="0" smtClean="0">
              <a:solidFill>
                <a:schemeClr val="accent1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 könyvtári munkafolyamatnak változnia kell </a:t>
            </a:r>
            <a:r>
              <a:rPr lang="hu-HU" sz="2000" dirty="0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  modern könyvtári </a:t>
            </a:r>
            <a:r>
              <a:rPr lang="hu-HU" dirty="0" err="1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workflow</a:t>
            </a:r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dinamikusan követi a használói szokásokat és a web technológia alkalmazásainak beépítését.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06770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Ki az olvasónk?                  Ki a könyvtáros?            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266668" y="5187199"/>
            <a:ext cx="4060403" cy="219331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Érdemes kérdezni, figyelni, követni, adjunk </a:t>
            </a:r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eszközöket </a:t>
            </a:r>
            <a:r>
              <a:rPr lang="hu-H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számára, elemezzük, hogyan használja</a:t>
            </a:r>
          </a:p>
          <a:p>
            <a:pPr algn="ctr"/>
            <a:r>
              <a:rPr lang="hu-H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Figyeljük  </a:t>
            </a:r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zsúfolt használói helyeket </a:t>
            </a:r>
          </a:p>
        </p:txBody>
      </p:sp>
      <p:sp>
        <p:nvSpPr>
          <p:cNvPr id="13" name="Lekerekített téglalap 12"/>
          <p:cNvSpPr/>
          <p:nvPr/>
        </p:nvSpPr>
        <p:spPr>
          <a:xfrm>
            <a:off x="4737105" y="3473029"/>
            <a:ext cx="4983157" cy="4088234"/>
          </a:xfrm>
          <a:prstGeom prst="roundRect">
            <a:avLst/>
          </a:prstGeom>
          <a:solidFill>
            <a:schemeClr val="bg1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ts val="2067"/>
              </a:lnSpc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Megváltozott tevékenység </a:t>
            </a:r>
            <a:r>
              <a:rPr lang="hu-H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szerkezet, specializálódás</a:t>
            </a:r>
          </a:p>
          <a:p>
            <a:pPr marL="342900" indent="-342900">
              <a:lnSpc>
                <a:spcPts val="2067"/>
              </a:lnSpc>
              <a:buFont typeface="Arial" panose="020B0604020202020204" pitchFamily="34" charset="0"/>
              <a:buChar char="•"/>
            </a:pPr>
            <a:endParaRPr lang="hu-H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8775">
              <a:lnSpc>
                <a:spcPts val="2067"/>
              </a:lnSpc>
            </a:pP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Tartalomszerkesztő (rekord, archívum, könyvtár, fájlkönyvtár</a:t>
            </a:r>
          </a:p>
          <a:p>
            <a:pPr marL="358775">
              <a:lnSpc>
                <a:spcPts val="2067"/>
              </a:lnSpc>
            </a:pP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Kommunikátor (más könyvtárakkal, vezetőkkel, specialistákkal)</a:t>
            </a:r>
          </a:p>
          <a:p>
            <a:pPr marL="358775">
              <a:lnSpc>
                <a:spcPts val="2067"/>
              </a:lnSpc>
            </a:pPr>
            <a:r>
              <a:rPr lang="hu-HU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Konszolidáló (tájékoztató, bróker, analizáló stb.)</a:t>
            </a:r>
          </a:p>
          <a:p>
            <a:pPr marL="358775">
              <a:lnSpc>
                <a:spcPts val="2067"/>
              </a:lnSpc>
            </a:pPr>
            <a:r>
              <a:rPr lang="hu-H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Rekord és adat specialista</a:t>
            </a:r>
          </a:p>
          <a:p>
            <a:pPr marL="358775">
              <a:lnSpc>
                <a:spcPts val="2067"/>
              </a:lnSpc>
            </a:pPr>
            <a:r>
              <a:rPr lang="hu-HU" sz="2000" b="1" dirty="0" smtClean="0">
                <a:solidFill>
                  <a:srgbClr val="4A98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Újdonságok tervezője</a:t>
            </a:r>
          </a:p>
          <a:p>
            <a:pPr marL="358775"/>
            <a:r>
              <a:rPr lang="hu-HU" sz="2000" b="1" dirty="0" smtClean="0">
                <a:solidFill>
                  <a:srgbClr val="4A98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Technológiai </a:t>
            </a:r>
            <a:r>
              <a:rPr lang="hu-HU" sz="2000" b="1" dirty="0" err="1" smtClean="0">
                <a:solidFill>
                  <a:srgbClr val="4A98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evangelista</a:t>
            </a:r>
            <a:r>
              <a:rPr lang="hu-HU" sz="2000" b="1" dirty="0" smtClean="0">
                <a:solidFill>
                  <a:srgbClr val="4A98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mentor</a:t>
            </a:r>
            <a:endParaRPr lang="hu-HU" sz="2000" b="1" dirty="0">
              <a:solidFill>
                <a:srgbClr val="4A98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Lekerekített téglalap 13"/>
          <p:cNvSpPr/>
          <p:nvPr/>
        </p:nvSpPr>
        <p:spPr>
          <a:xfrm>
            <a:off x="266668" y="3561551"/>
            <a:ext cx="4060403" cy="1412338"/>
          </a:xfrm>
          <a:prstGeom prst="roundRect">
            <a:avLst/>
          </a:prstGeom>
          <a:solidFill>
            <a:srgbClr val="002060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78013" indent="-378013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Együttműködik abban, 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melyik technológia releváns</a:t>
            </a:r>
          </a:p>
          <a:p>
            <a:pPr marL="378013" indent="-378013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Visszajelez, igényt fogalmaz meg, </a:t>
            </a:r>
            <a:r>
              <a:rPr lang="hu-H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értelmez, önálló</a:t>
            </a:r>
            <a:endParaRPr lang="hu-H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Lefelé nyíl 14"/>
          <p:cNvSpPr/>
          <p:nvPr/>
        </p:nvSpPr>
        <p:spPr>
          <a:xfrm>
            <a:off x="3345354" y="1546638"/>
            <a:ext cx="2009321" cy="1261876"/>
          </a:xfrm>
          <a:prstGeom prst="downArrow">
            <a:avLst>
              <a:gd name="adj1" fmla="val 50000"/>
              <a:gd name="adj2" fmla="val 48652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902" dirty="0" err="1">
              <a:solidFill>
                <a:schemeClr val="tx1"/>
              </a:solidFill>
            </a:endParaRP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000" y="1095434"/>
            <a:ext cx="2985354" cy="213079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72270" y="993663"/>
            <a:ext cx="2893355" cy="2289964"/>
          </a:xfrm>
          <a:prstGeom prst="rect">
            <a:avLst/>
          </a:prstGeom>
        </p:spPr>
      </p:pic>
      <p:sp>
        <p:nvSpPr>
          <p:cNvPr id="8" name="Ellipszis 7"/>
          <p:cNvSpPr/>
          <p:nvPr/>
        </p:nvSpPr>
        <p:spPr bwMode="gray">
          <a:xfrm>
            <a:off x="8866501" y="602940"/>
            <a:ext cx="956220" cy="927250"/>
          </a:xfrm>
          <a:prstGeom prst="ellipse">
            <a:avLst/>
          </a:prstGeom>
          <a:solidFill>
            <a:schemeClr val="tx2"/>
          </a:solidFill>
          <a:ln w="1905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 lIns="108000" tIns="108000" rIns="108000" bIns="108000" rtlCol="0" anchor="ctr" anchorCtr="0">
            <a:spAutoFit/>
          </a:bodyPr>
          <a:lstStyle/>
          <a:p>
            <a:pPr algn="ctr" defTabSz="457293" fontAlgn="base">
              <a:lnSpc>
                <a:spcPct val="90000"/>
              </a:lnSpc>
              <a:buClr>
                <a:srgbClr val="E20074"/>
              </a:buClr>
              <a:buSzPct val="75000"/>
            </a:pPr>
            <a:endParaRPr lang="hu-HU" sz="1800" dirty="0" smtClean="0">
              <a:latin typeface="Tele-GroteskNor" pitchFamily="2" charset="0"/>
              <a:cs typeface="Arial Unicode MS" panose="020B0604020202020204" pitchFamily="34" charset="-128"/>
            </a:endParaRPr>
          </a:p>
        </p:txBody>
      </p:sp>
      <p:sp>
        <p:nvSpPr>
          <p:cNvPr id="18" name="Ellipszis 17"/>
          <p:cNvSpPr/>
          <p:nvPr/>
        </p:nvSpPr>
        <p:spPr bwMode="gray">
          <a:xfrm>
            <a:off x="8866501" y="1618621"/>
            <a:ext cx="956220" cy="927250"/>
          </a:xfrm>
          <a:prstGeom prst="ellipse">
            <a:avLst/>
          </a:prstGeom>
          <a:solidFill>
            <a:srgbClr val="0070C0"/>
          </a:solidFill>
          <a:ln w="1905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 lIns="108000" tIns="108000" rIns="108000" bIns="108000" rtlCol="0" anchor="ctr" anchorCtr="0">
            <a:spAutoFit/>
          </a:bodyPr>
          <a:lstStyle/>
          <a:p>
            <a:pPr algn="ctr" defTabSz="457293" fontAlgn="base">
              <a:lnSpc>
                <a:spcPct val="90000"/>
              </a:lnSpc>
              <a:buClr>
                <a:srgbClr val="E20074"/>
              </a:buClr>
              <a:buSzPct val="75000"/>
            </a:pPr>
            <a:endParaRPr lang="hu-HU" sz="1800" dirty="0" smtClean="0">
              <a:latin typeface="Tele-GroteskNor" pitchFamily="2" charset="0"/>
              <a:cs typeface="Arial Unicode MS" panose="020B0604020202020204" pitchFamily="34" charset="-128"/>
            </a:endParaRPr>
          </a:p>
        </p:txBody>
      </p:sp>
      <p:sp>
        <p:nvSpPr>
          <p:cNvPr id="19" name="Ellipszis 18"/>
          <p:cNvSpPr/>
          <p:nvPr/>
        </p:nvSpPr>
        <p:spPr bwMode="gray">
          <a:xfrm>
            <a:off x="8866501" y="2663876"/>
            <a:ext cx="956220" cy="927250"/>
          </a:xfrm>
          <a:prstGeom prst="ellipse">
            <a:avLst/>
          </a:prstGeom>
          <a:solidFill>
            <a:srgbClr val="66FF66"/>
          </a:solidFill>
          <a:ln w="1905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 lIns="108000" tIns="108000" rIns="108000" bIns="108000" rtlCol="0" anchor="ctr" anchorCtr="0">
            <a:spAutoFit/>
          </a:bodyPr>
          <a:lstStyle/>
          <a:p>
            <a:pPr algn="ctr" defTabSz="457293" fontAlgn="base">
              <a:lnSpc>
                <a:spcPct val="90000"/>
              </a:lnSpc>
              <a:buClr>
                <a:srgbClr val="E20074"/>
              </a:buClr>
              <a:buSzPct val="75000"/>
            </a:pPr>
            <a:endParaRPr lang="hu-HU" sz="1800" dirty="0" smtClean="0">
              <a:latin typeface="Tele-GroteskNor" pitchFamily="2" charset="0"/>
              <a:cs typeface="Arial Unicode MS" panose="020B0604020202020204" pitchFamily="34" charset="-128"/>
            </a:endParaRPr>
          </a:p>
        </p:txBody>
      </p:sp>
      <p:cxnSp>
        <p:nvCxnSpPr>
          <p:cNvPr id="69" name="Egyenes összekötő 68"/>
          <p:cNvCxnSpPr/>
          <p:nvPr/>
        </p:nvCxnSpPr>
        <p:spPr>
          <a:xfrm flipV="1">
            <a:off x="7625443" y="1246684"/>
            <a:ext cx="1262080" cy="948021"/>
          </a:xfrm>
          <a:prstGeom prst="line">
            <a:avLst/>
          </a:prstGeom>
          <a:ln w="19050">
            <a:solidFill>
              <a:schemeClr val="tx2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Egyenes összekötő 70"/>
          <p:cNvCxnSpPr/>
          <p:nvPr/>
        </p:nvCxnSpPr>
        <p:spPr>
          <a:xfrm>
            <a:off x="7625443" y="2194705"/>
            <a:ext cx="1241058" cy="0"/>
          </a:xfrm>
          <a:prstGeom prst="line">
            <a:avLst/>
          </a:prstGeom>
          <a:ln w="19050">
            <a:solidFill>
              <a:schemeClr val="tx2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Egyenes összekötő 72"/>
          <p:cNvCxnSpPr>
            <a:endCxn id="19" idx="2"/>
          </p:cNvCxnSpPr>
          <p:nvPr/>
        </p:nvCxnSpPr>
        <p:spPr>
          <a:xfrm>
            <a:off x="7604421" y="2207241"/>
            <a:ext cx="1262080" cy="920260"/>
          </a:xfrm>
          <a:prstGeom prst="line">
            <a:avLst/>
          </a:prstGeom>
          <a:ln w="19050">
            <a:solidFill>
              <a:schemeClr val="tx2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Ellipszis 73"/>
          <p:cNvSpPr/>
          <p:nvPr/>
        </p:nvSpPr>
        <p:spPr bwMode="gray">
          <a:xfrm>
            <a:off x="4813084" y="4548535"/>
            <a:ext cx="374645" cy="326572"/>
          </a:xfrm>
          <a:prstGeom prst="ellipse">
            <a:avLst/>
          </a:prstGeom>
          <a:solidFill>
            <a:schemeClr val="tx2"/>
          </a:solidFill>
          <a:ln w="1905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 lIns="108000" tIns="108000" rIns="108000" bIns="108000" rtlCol="0" anchor="ctr" anchorCtr="0">
            <a:spAutoFit/>
          </a:bodyPr>
          <a:lstStyle/>
          <a:p>
            <a:pPr algn="ctr" defTabSz="457293" fontAlgn="base">
              <a:lnSpc>
                <a:spcPct val="90000"/>
              </a:lnSpc>
              <a:buClr>
                <a:srgbClr val="E20074"/>
              </a:buClr>
              <a:buSzPct val="75000"/>
            </a:pPr>
            <a:endParaRPr lang="hu-HU" sz="1800" dirty="0" smtClean="0">
              <a:latin typeface="Tele-GroteskNor" pitchFamily="2" charset="0"/>
              <a:cs typeface="Arial Unicode MS" panose="020B0604020202020204" pitchFamily="34" charset="-128"/>
            </a:endParaRPr>
          </a:p>
        </p:txBody>
      </p:sp>
      <p:sp>
        <p:nvSpPr>
          <p:cNvPr id="75" name="Ellipszis 74"/>
          <p:cNvSpPr/>
          <p:nvPr/>
        </p:nvSpPr>
        <p:spPr bwMode="gray">
          <a:xfrm>
            <a:off x="4834129" y="6277184"/>
            <a:ext cx="373126" cy="412750"/>
          </a:xfrm>
          <a:prstGeom prst="ellipse">
            <a:avLst/>
          </a:prstGeom>
          <a:solidFill>
            <a:srgbClr val="0070C0"/>
          </a:solidFill>
          <a:ln w="1905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 lIns="108000" tIns="108000" rIns="108000" bIns="108000" rtlCol="0" anchor="ctr" anchorCtr="0">
            <a:spAutoFit/>
          </a:bodyPr>
          <a:lstStyle/>
          <a:p>
            <a:pPr algn="ctr" defTabSz="457293" fontAlgn="base">
              <a:lnSpc>
                <a:spcPct val="90000"/>
              </a:lnSpc>
              <a:buClr>
                <a:srgbClr val="E20074"/>
              </a:buClr>
              <a:buSzPct val="75000"/>
            </a:pPr>
            <a:endParaRPr lang="hu-HU" sz="1800" dirty="0" smtClean="0">
              <a:latin typeface="Tele-GroteskNor" pitchFamily="2" charset="0"/>
              <a:cs typeface="Arial Unicode MS" panose="020B0604020202020204" pitchFamily="34" charset="-128"/>
            </a:endParaRPr>
          </a:p>
        </p:txBody>
      </p:sp>
      <p:sp>
        <p:nvSpPr>
          <p:cNvPr id="76" name="Ellipszis 75"/>
          <p:cNvSpPr/>
          <p:nvPr/>
        </p:nvSpPr>
        <p:spPr bwMode="gray">
          <a:xfrm>
            <a:off x="4859600" y="6781666"/>
            <a:ext cx="347655" cy="295543"/>
          </a:xfrm>
          <a:prstGeom prst="ellipse">
            <a:avLst/>
          </a:prstGeom>
          <a:solidFill>
            <a:srgbClr val="66FF66"/>
          </a:solidFill>
          <a:ln w="1905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 lIns="108000" tIns="108000" rIns="108000" bIns="108000" rtlCol="0" anchor="ctr" anchorCtr="0">
            <a:spAutoFit/>
          </a:bodyPr>
          <a:lstStyle/>
          <a:p>
            <a:pPr algn="ctr" defTabSz="457293" fontAlgn="base">
              <a:lnSpc>
                <a:spcPct val="90000"/>
              </a:lnSpc>
              <a:buClr>
                <a:srgbClr val="E20074"/>
              </a:buClr>
              <a:buSzPct val="75000"/>
            </a:pPr>
            <a:endParaRPr lang="hu-HU" sz="1800" dirty="0" smtClean="0">
              <a:latin typeface="Tele-GroteskNor" pitchFamily="2" charset="0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0833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 reqver=&quot;21047&quot;&gt;&lt;version val=&quot;23227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/m_precDefaultPercent&gt;&lt;m_precDefaultDate&gt;&lt;m_bNumberIsYear val=&quot;0&quot;/&gt;&lt;m_strFormatTime&gt;%d.%m.%Y&lt;/m_strFormatTime&gt;&lt;/m_precDefaultDate&gt;&lt;m_precDefaultYear/&gt;&lt;m_precDefaultQuarter/&gt;&lt;m_precDefaultMonth/&gt;&lt;m_precDefaultWeek/&gt;&lt;m_precDefaultDay/&gt;&lt;m_mruColor&gt;&lt;m_vecMRU length=&quot;0&quot;/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ok.JfWbgkqBZAtIq43uE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7qWvEB4Tka0J13yOaczV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MXMxcyk3UC597fJ_rjkrA"/>
</p:tagLst>
</file>

<file path=ppt/theme/theme1.xml><?xml version="1.0" encoding="utf-8"?>
<a:theme xmlns:a="http://schemas.openxmlformats.org/drawingml/2006/main" name="T-Systems_MASTER_4-3_EN_20151005">
  <a:themeElements>
    <a:clrScheme name="Telekom screen colors">
      <a:dk1>
        <a:srgbClr val="4B4B4B"/>
      </a:dk1>
      <a:lt1>
        <a:srgbClr val="FFFFFF"/>
      </a:lt1>
      <a:dk2>
        <a:srgbClr val="E20074"/>
      </a:dk2>
      <a:lt2>
        <a:srgbClr val="A4A4A4"/>
      </a:lt2>
      <a:accent1>
        <a:srgbClr val="1063AD"/>
      </a:accent1>
      <a:accent2>
        <a:srgbClr val="53BAF2"/>
      </a:accent2>
      <a:accent3>
        <a:srgbClr val="1BADA2"/>
      </a:accent3>
      <a:accent4>
        <a:srgbClr val="BFCB44"/>
      </a:accent4>
      <a:accent5>
        <a:srgbClr val="FFD329"/>
      </a:accent5>
      <a:accent6>
        <a:srgbClr val="FF9A1E"/>
      </a:accent6>
      <a:hlink>
        <a:srgbClr val="E20074"/>
      </a:hlink>
      <a:folHlink>
        <a:srgbClr val="6C6C6C"/>
      </a:folHlink>
    </a:clrScheme>
    <a:fontScheme name="Vorschlag April 2015_Typo">
      <a:majorFont>
        <a:latin typeface="TeleGrotesk Headline Ultra"/>
        <a:ea typeface=""/>
        <a:cs typeface=""/>
      </a:majorFont>
      <a:minorFont>
        <a:latin typeface="Tele-GroteskNor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bg1"/>
        </a:solidFill>
        <a:ln w="19050" algn="ctr">
          <a:solidFill>
            <a:schemeClr val="tx2"/>
          </a:solidFill>
          <a:miter lim="800000"/>
          <a:headEnd/>
          <a:tailEnd/>
        </a:ln>
        <a:effectLst/>
      </a:spPr>
      <a:bodyPr wrap="square" lIns="108000" tIns="108000" rIns="108000" bIns="108000" rtlCol="0" anchor="ctr" anchorCtr="0">
        <a:spAutoFit/>
      </a:bodyPr>
      <a:lstStyle>
        <a:defPPr algn="ctr" defTabSz="457293" fontAlgn="base">
          <a:lnSpc>
            <a:spcPct val="90000"/>
          </a:lnSpc>
          <a:buClr>
            <a:srgbClr val="E20074"/>
          </a:buClr>
          <a:buSzPct val="75000"/>
          <a:defRPr sz="1800" dirty="0" smtClean="0">
            <a:latin typeface="Tele-GroteskNor" pitchFamily="2" charset="0"/>
            <a:cs typeface="Arial Unicode MS" panose="020B0604020202020204" pitchFamily="34" charset="-128"/>
          </a:defRPr>
        </a:defPPr>
      </a:lstStyle>
    </a:spDef>
    <a:lnDef>
      <a:spPr>
        <a:ln w="19050">
          <a:solidFill>
            <a:schemeClr val="tx2"/>
          </a:solidFill>
          <a:miter lim="800000"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  <a:ln w="9525">
          <a:noFill/>
          <a:miter lim="800000"/>
          <a:headEnd/>
          <a:tailEnd/>
        </a:ln>
      </a:spPr>
      <a:bodyPr vert="horz" wrap="square" lIns="72000" tIns="36000" rIns="72000" bIns="36000" numCol="1" rtlCol="0" anchor="t" anchorCtr="0" compatLnSpc="1">
        <a:prstTxWarp prst="textNoShape">
          <a:avLst/>
        </a:prstTxWarp>
        <a:spAutoFit/>
      </a:bodyPr>
      <a:lstStyle>
        <a:defPPr defTabSz="457322" fontAlgn="base">
          <a:lnSpc>
            <a:spcPct val="104000"/>
          </a:lnSpc>
          <a:spcBef>
            <a:spcPts val="300"/>
          </a:spcBef>
          <a:spcAft>
            <a:spcPct val="0"/>
          </a:spcAft>
          <a:buClr>
            <a:schemeClr val="tx1"/>
          </a:buClr>
          <a:buSzPct val="70000"/>
          <a:defRPr sz="1800" dirty="0" smtClean="0">
            <a:ea typeface="Swagger" pitchFamily="2" charset="0"/>
          </a:defRPr>
        </a:defPPr>
      </a:lstStyle>
    </a:txDef>
  </a:objectDefaults>
  <a:extraClrSchemeLst>
    <a:extraClrScheme>
      <a:clrScheme name="Telekom screen colors">
        <a:dk1>
          <a:srgbClr val="4B4B4B"/>
        </a:dk1>
        <a:lt1>
          <a:srgbClr val="FFFFFF"/>
        </a:lt1>
        <a:dk2>
          <a:srgbClr val="E20074"/>
        </a:dk2>
        <a:lt2>
          <a:srgbClr val="A4A4A4"/>
        </a:lt2>
        <a:accent1>
          <a:srgbClr val="1063AD"/>
        </a:accent1>
        <a:accent2>
          <a:srgbClr val="53BAF2"/>
        </a:accent2>
        <a:accent3>
          <a:srgbClr val="1BADA2"/>
        </a:accent3>
        <a:accent4>
          <a:srgbClr val="BFCB44"/>
        </a:accent4>
        <a:accent5>
          <a:srgbClr val="FFD329"/>
        </a:accent5>
        <a:accent6>
          <a:srgbClr val="FF9A1E"/>
        </a:accent6>
        <a:hlink>
          <a:srgbClr val="E20074"/>
        </a:hlink>
        <a:folHlink>
          <a:srgbClr val="6C6C6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T-Systems_MASTER_4-3_EN_20150916" id="{DFEFAFB4-ABC7-4B25-965E-2C14A01E366B}" vid="{D2B6305F-D7EB-42C0-B52E-42296371498F}"/>
    </a:ext>
  </a:extLst>
</a:theme>
</file>

<file path=ppt/theme/theme2.xml><?xml version="1.0" encoding="utf-8"?>
<a:theme xmlns:a="http://schemas.openxmlformats.org/drawingml/2006/main" name="Larissa-Design">
  <a:themeElements>
    <a:clrScheme name="Telekom Screenfarben">
      <a:dk1>
        <a:srgbClr val="4B4B4B"/>
      </a:dk1>
      <a:lt1>
        <a:sysClr val="window" lastClr="FFFFFF"/>
      </a:lt1>
      <a:dk2>
        <a:srgbClr val="E20074"/>
      </a:dk2>
      <a:lt2>
        <a:srgbClr val="A4A4A4"/>
      </a:lt2>
      <a:accent1>
        <a:srgbClr val="1063AD"/>
      </a:accent1>
      <a:accent2>
        <a:srgbClr val="53BAF2"/>
      </a:accent2>
      <a:accent3>
        <a:srgbClr val="1BADA2"/>
      </a:accent3>
      <a:accent4>
        <a:srgbClr val="BFCB44"/>
      </a:accent4>
      <a:accent5>
        <a:srgbClr val="FFD329"/>
      </a:accent5>
      <a:accent6>
        <a:srgbClr val="FF9A1E"/>
      </a:accent6>
      <a:hlink>
        <a:srgbClr val="E20074"/>
      </a:hlink>
      <a:folHlink>
        <a:srgbClr val="6C6C6C"/>
      </a:folHlink>
    </a:clrScheme>
    <a:fontScheme name="T_PPT Fonts">
      <a:majorFont>
        <a:latin typeface="TeleGrotesk Headline Ultra"/>
        <a:ea typeface=""/>
        <a:cs typeface=""/>
      </a:majorFont>
      <a:minorFont>
        <a:latin typeface="Tele-GroteskNor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Telekom Screenfarben">
      <a:dk1>
        <a:srgbClr val="4B4B4B"/>
      </a:dk1>
      <a:lt1>
        <a:sysClr val="window" lastClr="FFFFFF"/>
      </a:lt1>
      <a:dk2>
        <a:srgbClr val="E20074"/>
      </a:dk2>
      <a:lt2>
        <a:srgbClr val="A4A4A4"/>
      </a:lt2>
      <a:accent1>
        <a:srgbClr val="1063AD"/>
      </a:accent1>
      <a:accent2>
        <a:srgbClr val="53BAF2"/>
      </a:accent2>
      <a:accent3>
        <a:srgbClr val="1BADA2"/>
      </a:accent3>
      <a:accent4>
        <a:srgbClr val="BFCB44"/>
      </a:accent4>
      <a:accent5>
        <a:srgbClr val="FFD329"/>
      </a:accent5>
      <a:accent6>
        <a:srgbClr val="FF9A1E"/>
      </a:accent6>
      <a:hlink>
        <a:srgbClr val="992C99"/>
      </a:hlink>
      <a:folHlink>
        <a:srgbClr val="6C6C6C"/>
      </a:folHlink>
    </a:clrScheme>
    <a:fontScheme name="T_PPT Fonts">
      <a:majorFont>
        <a:latin typeface="TeleGrotesk Headline Ultra"/>
        <a:ea typeface=""/>
        <a:cs typeface=""/>
      </a:majorFont>
      <a:minorFont>
        <a:latin typeface="Tele-GroteskNor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T-Systems_MASTER_4-3_EN_20151005</Template>
  <TotalTime>0</TotalTime>
  <Words>2418</Words>
  <Application>Microsoft Office PowerPoint</Application>
  <PresentationFormat>Egyéni</PresentationFormat>
  <Paragraphs>288</Paragraphs>
  <Slides>21</Slides>
  <Notes>9</Notes>
  <HiddenSlides>0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21</vt:i4>
      </vt:variant>
    </vt:vector>
  </HeadingPairs>
  <TitlesOfParts>
    <vt:vector size="23" baseType="lpstr">
      <vt:lpstr>T-Systems_MASTER_4-3_EN_20151005</vt:lpstr>
      <vt:lpstr>think-cell Folie</vt:lpstr>
      <vt:lpstr>  </vt:lpstr>
      <vt:lpstr>MERRE TARTUNK?</vt:lpstr>
      <vt:lpstr>A használók nem ott, nem úgy, és nem azt keresik…</vt:lpstr>
      <vt:lpstr>Új generációs digitális technológia  intelligens, gyors, mobil, szimulált</vt:lpstr>
      <vt:lpstr>5. dia</vt:lpstr>
      <vt:lpstr>Könyvtári transzformációt generáló külső hatások</vt:lpstr>
      <vt:lpstr>7. dia</vt:lpstr>
      <vt:lpstr>A megismerés dinamikus, interaktív, hálózati jellege  </vt:lpstr>
      <vt:lpstr>Ki az olvasónk?                  Ki a könyvtáros?             </vt:lpstr>
      <vt:lpstr>Tervezzünk dinamikus könyvtári jelenlétet</vt:lpstr>
      <vt:lpstr>A könyvtár mint inspiráló intellektuális közösségi tér </vt:lpstr>
      <vt:lpstr>On-line tanulás, digitális könyvtári kurzusok, tanulás támogatás</vt:lpstr>
      <vt:lpstr>13. dia</vt:lpstr>
      <vt:lpstr>OCLC könyvtári tudásgráf entitások WorldCat, VIAF, ISNI, Wikidata, Fast (példa: Erkel Ferenc: István király)</vt:lpstr>
      <vt:lpstr>„OPEN” - A nyílt hozzáférés fejlődése, IFLA trendek   </vt:lpstr>
      <vt:lpstr> „Smart” rendszerek konvergenciájája</vt:lpstr>
      <vt:lpstr>„Smart” cities, „smart” libraries, Internet of Things  fenntartható fejlődés </vt:lpstr>
      <vt:lpstr>Intelligens modellek és stratégiák  – innovatív inspiráló környezet és oktatás</vt:lpstr>
      <vt:lpstr>Könyvtárak újrapozícionálása, szerepmódosítások</vt:lpstr>
      <vt:lpstr>Tendenciák – közkönyvtári inspirációk</vt:lpstr>
      <vt:lpstr>21.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2016-03-21T12:39:24Z</dcterms:created>
  <dcterms:modified xsi:type="dcterms:W3CDTF">2017-11-29T11:20:42Z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610292040</vt:i4>
  </property>
  <property fmtid="{D5CDD505-2E9C-101B-9397-08002B2CF9AE}" pid="3" name="_NewReviewCycle">
    <vt:lpwstr/>
  </property>
  <property fmtid="{D5CDD505-2E9C-101B-9397-08002B2CF9AE}" pid="4" name="_PreviousAdHocReviewCycleID">
    <vt:i4>1667370568</vt:i4>
  </property>
</Properties>
</file>