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8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3" r:id="rId27"/>
    <p:sldId id="281" r:id="rId28"/>
    <p:sldId id="284" r:id="rId29"/>
    <p:sldId id="286" r:id="rId30"/>
    <p:sldId id="287" r:id="rId31"/>
    <p:sldId id="288" r:id="rId32"/>
    <p:sldId id="289" r:id="rId33"/>
    <p:sldId id="321" r:id="rId34"/>
    <p:sldId id="322" r:id="rId35"/>
    <p:sldId id="323" r:id="rId36"/>
    <p:sldId id="324" r:id="rId37"/>
    <p:sldId id="290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ramvölgyi László" initials="GL" lastIdx="1" clrIdx="0">
    <p:extLst>
      <p:ext uri="{19B8F6BF-5375-455C-9EA6-DF929625EA0E}">
        <p15:presenceInfo xmlns="" xmlns:p15="http://schemas.microsoft.com/office/powerpoint/2012/main" userId="745c046a63e9589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9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3-25T21:51:32.508" idx="1">
    <p:pos x="10" y="10"/>
    <p:text/>
    <p:extLst>
      <p:ext uri="{C676402C-5697-4E1C-873F-D02D1690AC5C}">
        <p15:threadingInfo xmlns=""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009456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Mintaszöveg-stílusok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55748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/>
              <a:t>Mintaszöveg-stílusok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815606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Mintaszöveg-stílusok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385944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Mintaszöveg-stílusok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01884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Mintaszöveg-stílusok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Mintaszöveg-stílusok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740411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Mintaszöveg-stílusok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Mintaszöveg-stílusok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Mintaszöveg-stílusok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Mintaszöveg-stílusok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522662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527006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035968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Mintaszöveg-stílusok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/>
              <a:t>Mintaszöveg-stílusok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269271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Mintaszöveg-stílusok szerkesztése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145066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Mintaszöveg-stílusok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396224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9.xml"/><Relationship Id="rId1" Type="http://schemas.openxmlformats.org/officeDocument/2006/relationships/video" Target="../media/media1.mp4"/><Relationship Id="rId5" Type="http://schemas.openxmlformats.org/officeDocument/2006/relationships/comments" Target="../comments/commen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gnvQS2xhR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hyperlink" Target="https://liber2016.org/wp-content/uploads/2015/10/6-3_video1.mp4?_=1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drive.google.com/open?id=0B3XQ0SBkrcBIYWQzZzlwTXBRLUE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695" y="5928532"/>
            <a:ext cx="12032609" cy="613283"/>
          </a:xfrm>
        </p:spPr>
        <p:txBody>
          <a:bodyPr>
            <a:noAutofit/>
          </a:bodyPr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</a:t>
            </a:r>
            <a: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könyvtárakban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9473376" y="5993087"/>
            <a:ext cx="26389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Zalaegerszeg, 2017. november 27.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93343" y="6456027"/>
            <a:ext cx="1392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/>
              <a:t>Garamvölgyi László, osztályvezető-helyettes, ELTE Egyetemi Könyvtár és Levéltár, Informatikai és Fejlesztési Osztály</a:t>
            </a:r>
          </a:p>
        </p:txBody>
      </p:sp>
      <p:sp>
        <p:nvSpPr>
          <p:cNvPr id="4" name="Kép helye 3">
            <a:extLst>
              <a:ext uri="{FF2B5EF4-FFF2-40B4-BE49-F238E27FC236}">
                <a16:creationId xmlns="" xmlns:a16="http://schemas.microsoft.com/office/drawing/2014/main" id="{F639CF73-9617-4F0A-90F8-B7BF6532DA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5925982"/>
          </a:xfrm>
          <a:solidFill>
            <a:schemeClr val="bg1"/>
          </a:solidFill>
        </p:spPr>
      </p:sp>
      <p:pic>
        <p:nvPicPr>
          <p:cNvPr id="5" name="21097925_1933911216846788_1505135679309348864_n">
            <a:hlinkClick r:id="" action="ppaction://media"/>
            <a:extLst>
              <a:ext uri="{FF2B5EF4-FFF2-40B4-BE49-F238E27FC236}">
                <a16:creationId xmlns="" xmlns:a16="http://schemas.microsoft.com/office/drawing/2014/main" id="{678F61D4-B836-4723-B8AA-3AF7F58E394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8459" y="0"/>
            <a:ext cx="10535080" cy="59259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432993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-6629" y="95247"/>
            <a:ext cx="10772775" cy="792372"/>
          </a:xfrm>
        </p:spPr>
        <p:txBody>
          <a:bodyPr>
            <a:normAutofit/>
          </a:bodyPr>
          <a:lstStyle/>
          <a:p>
            <a:r>
              <a:rPr lang="hu-HU" sz="4400" dirty="0"/>
              <a:t>Milyen eszközökön érhetjük el őket?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807" y="1603575"/>
            <a:ext cx="4175645" cy="390932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/>
          <a:srcRect t="2899" r="1660"/>
          <a:stretch/>
        </p:blipFill>
        <p:spPr>
          <a:xfrm>
            <a:off x="0" y="1757574"/>
            <a:ext cx="3797879" cy="3636061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6942" y="1578776"/>
            <a:ext cx="3962445" cy="39111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270630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139145" y="83499"/>
            <a:ext cx="10772775" cy="792372"/>
          </a:xfrm>
        </p:spPr>
        <p:txBody>
          <a:bodyPr>
            <a:normAutofit/>
          </a:bodyPr>
          <a:lstStyle/>
          <a:p>
            <a:r>
              <a:rPr lang="hu-HU" sz="4400" dirty="0"/>
              <a:t>Milyen eszközökön érhetjük el őket?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2799507" y="903153"/>
            <a:ext cx="6586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/>
              <a:t>Könyvtár területén elhelyezett informatikai eszközök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574" y="1358900"/>
            <a:ext cx="8541647" cy="49790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115106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0772775" cy="1658198"/>
          </a:xfrm>
        </p:spPr>
        <p:txBody>
          <a:bodyPr>
            <a:normAutofit/>
          </a:bodyPr>
          <a:lstStyle/>
          <a:p>
            <a:r>
              <a:rPr lang="hu-HU" sz="4400" dirty="0"/>
              <a:t>Modern(</a:t>
            </a:r>
            <a:r>
              <a:rPr lang="hu-HU" sz="4400" dirty="0" err="1"/>
              <a:t>ebb</a:t>
            </a:r>
            <a:r>
              <a:rPr lang="hu-HU" sz="4400" dirty="0"/>
              <a:t>) kommunikációs csatornák</a:t>
            </a:r>
          </a:p>
        </p:txBody>
      </p:sp>
      <p:sp>
        <p:nvSpPr>
          <p:cNvPr id="15" name="Szöveg helye 14"/>
          <p:cNvSpPr txBox="1">
            <a:spLocks noGrp="1"/>
          </p:cNvSpPr>
          <p:nvPr>
            <p:ph type="body" idx="1"/>
          </p:nvPr>
        </p:nvSpPr>
        <p:spPr>
          <a:xfrm>
            <a:off x="676656" y="2212115"/>
            <a:ext cx="2694777" cy="380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Könyvtár </a:t>
            </a:r>
            <a:r>
              <a:rPr lang="hu-HU" dirty="0">
                <a:solidFill>
                  <a:schemeClr val="accent1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 Olvasó</a:t>
            </a:r>
            <a:endParaRPr lang="hu-HU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artalom helye 7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/>
                </a:solidFill>
              </a:rPr>
              <a:t>közösségi média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/>
                </a:solidFill>
              </a:rPr>
              <a:t>hírlevelek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/>
                </a:solidFill>
              </a:rPr>
              <a:t>honlap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/>
                </a:solidFill>
              </a:rPr>
              <a:t>információs monitorok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/>
                </a:solidFill>
              </a:rPr>
              <a:t>virtuális könyvtári asszisztensek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/>
                </a:solidFill>
              </a:rPr>
              <a:t>automatikus IKR (KMR) üzenetek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/>
                </a:solidFill>
              </a:rPr>
              <a:t>online hirdetések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solidFill>
                  <a:schemeClr val="tx1"/>
                </a:solidFill>
              </a:rPr>
              <a:t>mobilalkamazás</a:t>
            </a:r>
            <a:endParaRPr lang="hu-HU" dirty="0">
              <a:solidFill>
                <a:schemeClr val="tx1"/>
              </a:solidFill>
            </a:endParaRPr>
          </a:p>
          <a:p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9" name="Szöveg helye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u-HU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Olvasó </a:t>
            </a:r>
            <a:r>
              <a:rPr lang="hu-HU" dirty="0">
                <a:solidFill>
                  <a:schemeClr val="accent1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 könyvtár</a:t>
            </a:r>
            <a:endParaRPr lang="hu-HU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Tartalom helye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/>
                </a:solidFill>
              </a:rPr>
              <a:t>online űrlap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/>
                </a:solidFill>
              </a:rPr>
              <a:t>online chat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/>
                </a:solidFill>
              </a:rPr>
              <a:t>e-mail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/>
                </a:solidFill>
              </a:rPr>
              <a:t>közösségi média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/>
                </a:solidFill>
              </a:rPr>
              <a:t>mobilalkalmazás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</p:spTree>
    <p:extLst>
      <p:ext uri="{BB962C8B-B14F-4D97-AF65-F5344CB8AC3E}">
        <p14:creationId xmlns="" xmlns:p14="http://schemas.microsoft.com/office/powerpoint/2010/main" val="30537587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0772775" cy="1658198"/>
          </a:xfrm>
        </p:spPr>
        <p:txBody>
          <a:bodyPr>
            <a:normAutofit/>
          </a:bodyPr>
          <a:lstStyle/>
          <a:p>
            <a:r>
              <a:rPr lang="hu-HU" sz="4400" dirty="0"/>
              <a:t>Közösségi média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19" name="Téglalap 18"/>
          <p:cNvSpPr/>
          <p:nvPr/>
        </p:nvSpPr>
        <p:spPr>
          <a:xfrm>
            <a:off x="5565913" y="225286"/>
            <a:ext cx="6414052" cy="60164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1" name="Ábra 20" descr="Eszközök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7401" y="383103"/>
            <a:ext cx="650568" cy="650568"/>
          </a:xfrm>
          <a:prstGeom prst="rect">
            <a:avLst/>
          </a:prstGeom>
        </p:spPr>
      </p:pic>
      <p:sp>
        <p:nvSpPr>
          <p:cNvPr id="22" name="Szövegdoboz 21"/>
          <p:cNvSpPr txBox="1"/>
          <p:nvPr/>
        </p:nvSpPr>
        <p:spPr>
          <a:xfrm>
            <a:off x="6510734" y="438684"/>
            <a:ext cx="5561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chemeClr val="bg1"/>
                </a:solidFill>
              </a:rPr>
              <a:t>Szükséges és lehetséges fejlesztések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5767401" y="1188898"/>
            <a:ext cx="60932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Honlap fejlesztése, hogy kompatibilis legyen a közösségi oldalakkal</a:t>
            </a:r>
            <a:br>
              <a:rPr lang="hu-HU" sz="2400" b="1" dirty="0">
                <a:solidFill>
                  <a:schemeClr val="bg1"/>
                </a:solidFill>
              </a:rPr>
            </a:br>
            <a:r>
              <a:rPr lang="hu-HU" sz="2400" b="1" dirty="0">
                <a:solidFill>
                  <a:schemeClr val="bg1"/>
                </a:solidFill>
              </a:rPr>
              <a:t>pl.: megosztás, Open </a:t>
            </a:r>
            <a:r>
              <a:rPr lang="hu-HU" sz="2400" b="1" dirty="0" err="1">
                <a:solidFill>
                  <a:schemeClr val="bg1"/>
                </a:solidFill>
              </a:rPr>
              <a:t>Graph</a:t>
            </a:r>
            <a:r>
              <a:rPr lang="hu-HU" sz="2400" b="1" dirty="0">
                <a:solidFill>
                  <a:schemeClr val="bg1"/>
                </a:solidFill>
              </a:rPr>
              <a:t> </a:t>
            </a:r>
            <a:r>
              <a:rPr lang="hu-HU" sz="2400" b="1" dirty="0" err="1">
                <a:solidFill>
                  <a:schemeClr val="bg1"/>
                </a:solidFill>
              </a:rPr>
              <a:t>metaadatok</a:t>
            </a:r>
            <a:r>
              <a:rPr lang="hu-HU" sz="2400" b="1" dirty="0">
                <a:solidFill>
                  <a:schemeClr val="bg1"/>
                </a:solidFill>
              </a:rPr>
              <a:t> definiálása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Eszközök beszerzése (mobileszközök, fényképezőgépek, videokamerák)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Szoftverbeszerzés (képszerkesztő, videovágó)</a:t>
            </a:r>
          </a:p>
        </p:txBody>
      </p:sp>
      <p:sp>
        <p:nvSpPr>
          <p:cNvPr id="24" name="Szövegdoboz 23"/>
          <p:cNvSpPr txBox="1"/>
          <p:nvPr/>
        </p:nvSpPr>
        <p:spPr>
          <a:xfrm>
            <a:off x="278296" y="1033671"/>
            <a:ext cx="51418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Elsődlegesek: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/>
              <a:t>Facebook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 err="1"/>
              <a:t>Instagram</a:t>
            </a:r>
            <a:endParaRPr lang="hu-HU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 err="1"/>
              <a:t>YouTube</a:t>
            </a:r>
            <a:endParaRPr lang="hu-HU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 err="1"/>
              <a:t>Twitter</a:t>
            </a:r>
            <a:endParaRPr lang="hu-H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Feladatok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/>
              <a:t>Profiladatok naprakészen tartása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/>
              <a:t>Új bejegyzések közzététele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/>
              <a:t>Üzenetek kezelése</a:t>
            </a:r>
          </a:p>
        </p:txBody>
      </p:sp>
      <p:sp>
        <p:nvSpPr>
          <p:cNvPr id="25" name="Téglalap 24"/>
          <p:cNvSpPr/>
          <p:nvPr/>
        </p:nvSpPr>
        <p:spPr>
          <a:xfrm rot="20793147">
            <a:off x="536104" y="4649053"/>
            <a:ext cx="39236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9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0-24</a:t>
            </a:r>
          </a:p>
        </p:txBody>
      </p:sp>
    </p:spTree>
    <p:extLst>
      <p:ext uri="{BB962C8B-B14F-4D97-AF65-F5344CB8AC3E}">
        <p14:creationId xmlns="" xmlns:p14="http://schemas.microsoft.com/office/powerpoint/2010/main" val="7998822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0772775" cy="1658198"/>
          </a:xfrm>
        </p:spPr>
        <p:txBody>
          <a:bodyPr>
            <a:normAutofit/>
          </a:bodyPr>
          <a:lstStyle/>
          <a:p>
            <a:r>
              <a:rPr lang="hu-HU" sz="4400" dirty="0"/>
              <a:t>Közösségi média - Facebook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96" y="1179444"/>
            <a:ext cx="1417982" cy="1417982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1868557" y="1179444"/>
            <a:ext cx="981986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3200" b="1" cap="all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Mikor posztoljunk?</a:t>
            </a:r>
            <a:br>
              <a:rPr lang="hu-HU" sz="3200" b="1" cap="all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hu-HU" sz="3200" dirty="0"/>
              <a:t>15-22 óra között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3200" cap="all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Hétvégén érdemes bejegyzéseket közzétenni?</a:t>
            </a:r>
            <a:r>
              <a:rPr lang="hu-HU" sz="3200" cap="all" dirty="0"/>
              <a:t/>
            </a:r>
            <a:br>
              <a:rPr lang="hu-HU" sz="3200" cap="all" dirty="0"/>
            </a:br>
            <a:r>
              <a:rPr lang="hu-HU" sz="3200" dirty="0"/>
              <a:t>IGEN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3200" cap="all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Milyen típusú bejegyzéseket posztoljunk?</a:t>
            </a:r>
            <a:r>
              <a:rPr lang="hu-HU" sz="3200" dirty="0"/>
              <a:t/>
            </a:r>
            <a:br>
              <a:rPr lang="hu-HU" sz="3200" dirty="0"/>
            </a:br>
            <a:r>
              <a:rPr lang="hu-HU" sz="3200" dirty="0"/>
              <a:t>kérdéseket, képeket, videókat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3200" cap="all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Milyen hosszú legyen egy bejegyzés?</a:t>
            </a:r>
            <a:r>
              <a:rPr lang="hu-HU" sz="3200" cap="all" dirty="0"/>
              <a:t/>
            </a:r>
            <a:br>
              <a:rPr lang="hu-HU" sz="3200" cap="all" dirty="0"/>
            </a:br>
            <a:r>
              <a:rPr lang="hu-HU" sz="3200" dirty="0" err="1"/>
              <a:t>max</a:t>
            </a:r>
            <a:r>
              <a:rPr lang="hu-HU" sz="3200" dirty="0"/>
              <a:t>. 50 karakter</a:t>
            </a:r>
            <a:br>
              <a:rPr lang="hu-HU" sz="3200" dirty="0"/>
            </a:br>
            <a:r>
              <a:rPr lang="hu-HU" sz="3200" i="1" dirty="0"/>
              <a:t>„Minél hosszabb, annál rosszabb”</a:t>
            </a:r>
          </a:p>
          <a:p>
            <a:pPr>
              <a:spcBef>
                <a:spcPts val="1200"/>
              </a:spcBef>
            </a:pPr>
            <a:endParaRPr lang="hu-HU" sz="3200" dirty="0"/>
          </a:p>
        </p:txBody>
      </p:sp>
    </p:spTree>
    <p:extLst>
      <p:ext uri="{BB962C8B-B14F-4D97-AF65-F5344CB8AC3E}">
        <p14:creationId xmlns="" xmlns:p14="http://schemas.microsoft.com/office/powerpoint/2010/main" val="31226215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0772775" cy="1658198"/>
          </a:xfrm>
        </p:spPr>
        <p:txBody>
          <a:bodyPr>
            <a:normAutofit/>
          </a:bodyPr>
          <a:lstStyle/>
          <a:p>
            <a:r>
              <a:rPr lang="hu-HU" sz="4400" dirty="0"/>
              <a:t>Közösségi média - Facebook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96" y="1179444"/>
            <a:ext cx="1417982" cy="1417982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1868557" y="1179444"/>
            <a:ext cx="9819861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2800" b="1" cap="all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Interakció</a:t>
            </a:r>
          </a:p>
          <a:p>
            <a:pPr marL="9144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2800" b="1" dirty="0"/>
              <a:t>reagáljunk a kommentekre</a:t>
            </a:r>
          </a:p>
          <a:p>
            <a:pPr marL="9144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2800" b="1" dirty="0"/>
              <a:t>hangsúlyozzuk, hogy Facebookon is kereshetnek minket, törekedjünk a minél gyorsabb reakcióidőre</a:t>
            </a:r>
            <a:br>
              <a:rPr lang="hu-HU" sz="2800" b="1" dirty="0"/>
            </a:br>
            <a:r>
              <a:rPr lang="hu-HU" sz="2800" b="1" dirty="0"/>
              <a:t/>
            </a:r>
            <a:br>
              <a:rPr lang="hu-HU" sz="2800" b="1" dirty="0"/>
            </a:br>
            <a:r>
              <a:rPr lang="hu-HU" sz="2800" b="1" dirty="0"/>
              <a:t/>
            </a:r>
            <a:br>
              <a:rPr lang="hu-HU" sz="2800" b="1" dirty="0"/>
            </a:br>
            <a:endParaRPr lang="hu-HU" sz="2800" b="1" dirty="0"/>
          </a:p>
          <a:p>
            <a:pPr marL="9144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2800" b="1" dirty="0"/>
              <a:t>ha időnk és energiánk engedi, a minőségibb hírportálokon reagáljunk a könyvtárunkkal kapcsolatos hírekre érkező kommentekre, melyek sok esetben Facebook alapúak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975" y="3295897"/>
            <a:ext cx="6215270" cy="11107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715739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0772775" cy="1658198"/>
          </a:xfrm>
        </p:spPr>
        <p:txBody>
          <a:bodyPr>
            <a:normAutofit/>
          </a:bodyPr>
          <a:lstStyle/>
          <a:p>
            <a:r>
              <a:rPr lang="hu-HU" sz="4400" dirty="0"/>
              <a:t>Közösségi média - Facebook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96" y="1179444"/>
            <a:ext cx="1417982" cy="1417982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1868557" y="1179444"/>
            <a:ext cx="9819861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2800" b="1" cap="all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Amit kerüljünk el</a:t>
            </a:r>
          </a:p>
          <a:p>
            <a:pPr marL="9144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2800" b="1" dirty="0"/>
              <a:t>Saját bejegyzések </a:t>
            </a:r>
            <a:r>
              <a:rPr lang="hu-HU" sz="2800" b="1" dirty="0" err="1"/>
              <a:t>lájkolása</a:t>
            </a:r>
            <a:endParaRPr lang="hu-HU" sz="2800" b="1" dirty="0"/>
          </a:p>
          <a:p>
            <a:pPr marL="9144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2800" b="1" dirty="0"/>
              <a:t>Elavult szolgáltatások reklámozása</a:t>
            </a:r>
          </a:p>
          <a:p>
            <a:pPr marL="9144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2800" b="1" dirty="0"/>
              <a:t>Gyenge minősíégű fotók posztolása</a:t>
            </a:r>
          </a:p>
          <a:p>
            <a:pPr marL="9144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2800" b="1" dirty="0"/>
              <a:t>Sok szöveget tartalmazó képek közzététele</a:t>
            </a:r>
          </a:p>
          <a:p>
            <a:pPr marL="9144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2800" b="1" dirty="0"/>
              <a:t>Elavult profiloldal</a:t>
            </a:r>
          </a:p>
          <a:p>
            <a:pPr marL="9144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2800" b="1" dirty="0" err="1"/>
              <a:t>YouTube</a:t>
            </a:r>
            <a:r>
              <a:rPr lang="hu-HU" sz="2800" b="1" dirty="0"/>
              <a:t> videó megosztása</a:t>
            </a:r>
          </a:p>
          <a:p>
            <a:pPr marL="9144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2800" b="1" dirty="0"/>
              <a:t>Kizárólag egy felhasználói rétegnek való posztolás</a:t>
            </a:r>
            <a:br>
              <a:rPr lang="hu-HU" sz="2800" b="1" dirty="0"/>
            </a:br>
            <a:r>
              <a:rPr lang="hu-HU" sz="2800" b="1" dirty="0"/>
              <a:t>(kor, nem, érdeklődés, NYELV)</a:t>
            </a:r>
          </a:p>
        </p:txBody>
      </p:sp>
    </p:spTree>
    <p:extLst>
      <p:ext uri="{BB962C8B-B14F-4D97-AF65-F5344CB8AC3E}">
        <p14:creationId xmlns="" xmlns:p14="http://schemas.microsoft.com/office/powerpoint/2010/main" val="12497386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0772775" cy="1658198"/>
          </a:xfrm>
        </p:spPr>
        <p:txBody>
          <a:bodyPr>
            <a:normAutofit/>
          </a:bodyPr>
          <a:lstStyle/>
          <a:p>
            <a:r>
              <a:rPr lang="hu-HU" sz="4400" dirty="0"/>
              <a:t>Közösségi média - Facebook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185531" y="5945548"/>
            <a:ext cx="11622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/>
              <a:t>ELTE EKL statisztika: 65% 18-34 év közötti, 3273 követőből csak 2303 magyar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863" y="1193013"/>
            <a:ext cx="9127643" cy="46026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248000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0772775" cy="1658198"/>
          </a:xfrm>
        </p:spPr>
        <p:txBody>
          <a:bodyPr>
            <a:normAutofit/>
          </a:bodyPr>
          <a:lstStyle/>
          <a:p>
            <a:r>
              <a:rPr lang="hu-HU" sz="4400" dirty="0"/>
              <a:t>Közösségi média - </a:t>
            </a:r>
            <a:r>
              <a:rPr lang="hu-HU" sz="4400" dirty="0" err="1"/>
              <a:t>Instagram</a:t>
            </a:r>
            <a:endParaRPr lang="hu-HU" sz="4400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96" y="1179444"/>
            <a:ext cx="1417982" cy="1417982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1868557" y="1179444"/>
            <a:ext cx="9819861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2400" b="1" cap="all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Miért használjuk?</a:t>
            </a:r>
          </a:p>
          <a:p>
            <a:pPr marL="9144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2400" dirty="0"/>
              <a:t>A bejegyzések sokkal nagyobb arányban érik el a követőinket, mint Facebookon (kevésbé érvényesül a rangsorolás)</a:t>
            </a:r>
          </a:p>
          <a:p>
            <a:pPr marL="9144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2400" dirty="0"/>
              <a:t>A Z (és Y) generáció kezd leszokni a Facebook-</a:t>
            </a:r>
            <a:r>
              <a:rPr lang="hu-HU" sz="2400" dirty="0" err="1"/>
              <a:t>ról</a:t>
            </a:r>
            <a:r>
              <a:rPr lang="hu-HU" sz="2400" dirty="0"/>
              <a:t> és többek között </a:t>
            </a:r>
            <a:r>
              <a:rPr lang="hu-HU" sz="2400" dirty="0" err="1"/>
              <a:t>Instagram-ra</a:t>
            </a:r>
            <a:r>
              <a:rPr lang="hu-HU" sz="2400" dirty="0"/>
              <a:t> helyezi át az „énmegjelenítést)</a:t>
            </a:r>
          </a:p>
          <a:p>
            <a:pPr marL="9144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2400" dirty="0"/>
              <a:t>Filterek használatával a képeinket még figyelemfelkeltőbbé tehetjük, ami akár Facebook-</a:t>
            </a:r>
            <a:r>
              <a:rPr lang="hu-HU" sz="2400" dirty="0" err="1"/>
              <a:t>on</a:t>
            </a:r>
            <a:r>
              <a:rPr lang="hu-HU" sz="2400" dirty="0"/>
              <a:t> is több reakciót válthat ki</a:t>
            </a:r>
          </a:p>
          <a:p>
            <a:pPr marL="9144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2400" dirty="0"/>
              <a:t>Azonnal posztolhatunk Facebook-</a:t>
            </a:r>
            <a:r>
              <a:rPr lang="hu-HU" sz="2400" dirty="0" err="1"/>
              <a:t>ra</a:t>
            </a:r>
            <a:r>
              <a:rPr lang="hu-HU" sz="2400" dirty="0"/>
              <a:t> is, így nem jelent „plusz kört” a közösségi oldalak kezelésénél</a:t>
            </a:r>
          </a:p>
          <a:p>
            <a:pPr marL="9144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2400" dirty="0"/>
              <a:t>A Facebook „szereti” az </a:t>
            </a:r>
            <a:r>
              <a:rPr lang="hu-HU" sz="2400" dirty="0" err="1"/>
              <a:t>Instagaram</a:t>
            </a:r>
            <a:r>
              <a:rPr lang="hu-HU" sz="2400" dirty="0"/>
              <a:t> képeket, hiszen az </a:t>
            </a:r>
            <a:r>
              <a:rPr lang="hu-HU" sz="2400" dirty="0" err="1"/>
              <a:t>Instagramnak</a:t>
            </a:r>
            <a:r>
              <a:rPr lang="hu-HU" sz="2400" dirty="0"/>
              <a:t> a Facebook a tulajdonosa</a:t>
            </a:r>
          </a:p>
        </p:txBody>
      </p:sp>
    </p:spTree>
    <p:extLst>
      <p:ext uri="{BB962C8B-B14F-4D97-AF65-F5344CB8AC3E}">
        <p14:creationId xmlns="" xmlns:p14="http://schemas.microsoft.com/office/powerpoint/2010/main" val="20119692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0772775" cy="1658198"/>
          </a:xfrm>
        </p:spPr>
        <p:txBody>
          <a:bodyPr>
            <a:normAutofit/>
          </a:bodyPr>
          <a:lstStyle/>
          <a:p>
            <a:r>
              <a:rPr lang="hu-HU" sz="4400" dirty="0"/>
              <a:t>Közösségi média - </a:t>
            </a:r>
            <a:r>
              <a:rPr lang="hu-HU" sz="4400" dirty="0" err="1"/>
              <a:t>Instagram</a:t>
            </a:r>
            <a:endParaRPr lang="hu-HU" sz="4400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96" y="1179444"/>
            <a:ext cx="1417982" cy="1417982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1868557" y="1179444"/>
            <a:ext cx="98198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2800" b="1" cap="all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Mire figyeljünk?</a:t>
            </a:r>
          </a:p>
          <a:p>
            <a:pPr marL="9144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2800" b="1" dirty="0"/>
              <a:t>használjunk </a:t>
            </a:r>
            <a:r>
              <a:rPr lang="hu-HU" sz="2800" b="1" dirty="0" err="1"/>
              <a:t>hashtageket</a:t>
            </a:r>
            <a:r>
              <a:rPr lang="hu-HU" sz="2800" b="1" dirty="0"/>
              <a:t>, sokkal több embert érhetünk el segítségükkel, új követőket szerezhetük használatukkal</a:t>
            </a:r>
          </a:p>
          <a:p>
            <a:pPr marL="9144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2800" b="1" dirty="0"/>
              <a:t>a szárazabb tartalmakat tartogassuk inkább Facebookra, </a:t>
            </a:r>
            <a:r>
              <a:rPr lang="hu-HU" sz="2800" b="1" dirty="0" err="1"/>
              <a:t>Instagramon</a:t>
            </a:r>
            <a:r>
              <a:rPr lang="hu-HU" sz="2800" b="1" dirty="0"/>
              <a:t> maradjunk a színes-szagos bejegyzéseknél</a:t>
            </a:r>
          </a:p>
          <a:p>
            <a:pPr marL="9144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2800" b="1" dirty="0"/>
              <a:t>ne holtidőben posztoljunk</a:t>
            </a:r>
          </a:p>
          <a:p>
            <a:pPr marL="9144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2800" b="1" dirty="0"/>
              <a:t>amennyiben lehetséges négyzet vagy álló képeket tegyünk közzé (elsősorban </a:t>
            </a:r>
            <a:r>
              <a:rPr lang="hu-HU" sz="2800" b="1" dirty="0" err="1"/>
              <a:t>mobilos</a:t>
            </a:r>
            <a:r>
              <a:rPr lang="hu-HU" sz="2800" b="1" dirty="0"/>
              <a:t> felület)</a:t>
            </a:r>
          </a:p>
        </p:txBody>
      </p:sp>
    </p:spTree>
    <p:extLst>
      <p:ext uri="{BB962C8B-B14F-4D97-AF65-F5344CB8AC3E}">
        <p14:creationId xmlns="" xmlns:p14="http://schemas.microsoft.com/office/powerpoint/2010/main" val="22133711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-6629" y="95247"/>
            <a:ext cx="10772775" cy="792372"/>
          </a:xfrm>
        </p:spPr>
        <p:txBody>
          <a:bodyPr>
            <a:normAutofit/>
          </a:bodyPr>
          <a:lstStyle/>
          <a:p>
            <a:r>
              <a:rPr lang="hu-HU" sz="4400" dirty="0"/>
              <a:t>Kiknek kell megfelelnünk?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29" y="974974"/>
            <a:ext cx="3960000" cy="262525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/>
          <a:srcRect b="14669"/>
          <a:stretch/>
        </p:blipFill>
        <p:spPr>
          <a:xfrm>
            <a:off x="4118517" y="974975"/>
            <a:ext cx="3960000" cy="2625258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4"/>
          <a:srcRect t="5264"/>
          <a:stretch/>
        </p:blipFill>
        <p:spPr>
          <a:xfrm>
            <a:off x="8232000" y="974974"/>
            <a:ext cx="3960000" cy="262525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629" y="3798130"/>
            <a:ext cx="3960000" cy="247274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6"/>
          <a:srcRect t="6230"/>
          <a:stretch/>
        </p:blipFill>
        <p:spPr>
          <a:xfrm>
            <a:off x="4118517" y="3798130"/>
            <a:ext cx="3960000" cy="247274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7"/>
          <a:srcRect r="10781"/>
          <a:stretch/>
        </p:blipFill>
        <p:spPr>
          <a:xfrm>
            <a:off x="8243663" y="3798130"/>
            <a:ext cx="3948337" cy="2472740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6692348" y="-62565"/>
            <a:ext cx="5031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6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OLVASÓKNAK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</p:spTree>
    <p:extLst>
      <p:ext uri="{BB962C8B-B14F-4D97-AF65-F5344CB8AC3E}">
        <p14:creationId xmlns="" xmlns:p14="http://schemas.microsoft.com/office/powerpoint/2010/main" val="32597822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t="4059" b="7439"/>
          <a:stretch/>
        </p:blipFill>
        <p:spPr>
          <a:xfrm>
            <a:off x="1465943" y="49836"/>
            <a:ext cx="3985984" cy="627145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/>
          <a:srcRect t="3986" b="6922"/>
          <a:stretch/>
        </p:blipFill>
        <p:spPr>
          <a:xfrm>
            <a:off x="6417157" y="49836"/>
            <a:ext cx="3960557" cy="62728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615639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7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0772775" cy="1658198"/>
          </a:xfrm>
        </p:spPr>
        <p:txBody>
          <a:bodyPr>
            <a:normAutofit/>
          </a:bodyPr>
          <a:lstStyle/>
          <a:p>
            <a:r>
              <a:rPr lang="hu-HU" sz="4400" dirty="0"/>
              <a:t>Közösségi média – Facebook </a:t>
            </a:r>
            <a:r>
              <a:rPr lang="hu-HU" sz="4400" dirty="0" err="1"/>
              <a:t>vs</a:t>
            </a:r>
            <a:r>
              <a:rPr lang="hu-HU" sz="4400" dirty="0"/>
              <a:t>. </a:t>
            </a:r>
            <a:r>
              <a:rPr lang="hu-HU" sz="4400" dirty="0" err="1"/>
              <a:t>Instagram</a:t>
            </a:r>
            <a:endParaRPr lang="hu-HU" sz="4400" dirty="0"/>
          </a:p>
        </p:txBody>
      </p:sp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91655998"/>
              </p:ext>
            </p:extLst>
          </p:nvPr>
        </p:nvGraphicFramePr>
        <p:xfrm>
          <a:off x="7421217" y="2463806"/>
          <a:ext cx="4540326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163">
                  <a:extLst>
                    <a:ext uri="{9D8B030D-6E8A-4147-A177-3AD203B41FA5}">
                      <a16:colId xmlns="" xmlns:a16="http://schemas.microsoft.com/office/drawing/2014/main" val="2461849161"/>
                    </a:ext>
                  </a:extLst>
                </a:gridCol>
                <a:gridCol w="2270163">
                  <a:extLst>
                    <a:ext uri="{9D8B030D-6E8A-4147-A177-3AD203B41FA5}">
                      <a16:colId xmlns="" xmlns:a16="http://schemas.microsoft.com/office/drawing/2014/main" val="5501405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u-HU" sz="2800" dirty="0"/>
                        <a:t>Facebook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800" dirty="0" err="1"/>
                        <a:t>Instagram</a:t>
                      </a:r>
                      <a:endParaRPr lang="hu-HU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59489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2800" b="1" dirty="0"/>
                        <a:t>3271</a:t>
                      </a:r>
                      <a:r>
                        <a:rPr lang="hu-HU" sz="2800" dirty="0"/>
                        <a:t> követő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800" b="1" dirty="0"/>
                        <a:t>1243</a:t>
                      </a:r>
                      <a:r>
                        <a:rPr lang="hu-HU" sz="2800" dirty="0"/>
                        <a:t> követő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99903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2800" b="1" dirty="0"/>
                        <a:t>2110</a:t>
                      </a:r>
                      <a:r>
                        <a:rPr lang="hu-HU" sz="2800" dirty="0"/>
                        <a:t> elért </a:t>
                      </a:r>
                      <a:r>
                        <a:rPr lang="hu-HU" sz="2800" dirty="0" err="1"/>
                        <a:t>fh</a:t>
                      </a:r>
                      <a:r>
                        <a:rPr lang="hu-HU" sz="2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800" b="1" dirty="0"/>
                        <a:t>948</a:t>
                      </a:r>
                      <a:r>
                        <a:rPr lang="hu-HU" sz="2800" dirty="0"/>
                        <a:t> elért </a:t>
                      </a:r>
                      <a:r>
                        <a:rPr lang="hu-HU" sz="2800" dirty="0" err="1"/>
                        <a:t>fh</a:t>
                      </a:r>
                      <a:r>
                        <a:rPr lang="hu-HU" sz="28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3301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2800" b="1" dirty="0"/>
                        <a:t>60</a:t>
                      </a:r>
                      <a:r>
                        <a:rPr lang="hu-HU" sz="2800" dirty="0"/>
                        <a:t> </a:t>
                      </a:r>
                      <a:r>
                        <a:rPr lang="hu-HU" sz="2800" dirty="0" err="1"/>
                        <a:t>lájk</a:t>
                      </a:r>
                      <a:endParaRPr lang="hu-H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800" b="1" dirty="0"/>
                        <a:t>207</a:t>
                      </a:r>
                      <a:r>
                        <a:rPr lang="hu-HU" sz="2800" dirty="0"/>
                        <a:t> </a:t>
                      </a:r>
                      <a:r>
                        <a:rPr lang="hu-HU" sz="2800" dirty="0" err="1"/>
                        <a:t>lájk</a:t>
                      </a:r>
                      <a:endParaRPr lang="hu-HU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75692930"/>
                  </a:ext>
                </a:extLst>
              </a:tr>
            </a:tbl>
          </a:graphicData>
        </a:graphic>
      </p:graphicFrame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8" y="1086677"/>
            <a:ext cx="7110495" cy="52178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219267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0772775" cy="1658198"/>
          </a:xfrm>
        </p:spPr>
        <p:txBody>
          <a:bodyPr>
            <a:normAutofit/>
          </a:bodyPr>
          <a:lstStyle/>
          <a:p>
            <a:r>
              <a:rPr lang="hu-HU" sz="4400" dirty="0"/>
              <a:t>Közösségi média - </a:t>
            </a:r>
            <a:r>
              <a:rPr lang="hu-HU" sz="4400" dirty="0" err="1"/>
              <a:t>YouTube</a:t>
            </a:r>
            <a:endParaRPr lang="hu-HU" sz="4400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96" y="1179444"/>
            <a:ext cx="1417982" cy="1417982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1868557" y="1179444"/>
            <a:ext cx="9819861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3200" b="1" cap="all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Miért használjuk?</a:t>
            </a:r>
          </a:p>
          <a:p>
            <a:pPr marL="9144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3200" dirty="0"/>
              <a:t>A minőségi, ötletes videókat szeretik a felhasználók</a:t>
            </a:r>
          </a:p>
          <a:p>
            <a:pPr marL="9144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3200" dirty="0"/>
              <a:t>Mivel a Google tulajdona, segíthet több Google találati listás megjelenés elérésében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3200" b="1" cap="all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Miért használja kevés könyvtár?</a:t>
            </a:r>
          </a:p>
          <a:p>
            <a:pPr marL="9144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3200" dirty="0"/>
              <a:t>Erőforrásigényes (elsősorban humánerőforrás, de a minőségi eszközök beszerzését sem engedheti meg sok könyvtár magának)</a:t>
            </a:r>
          </a:p>
          <a:p>
            <a:pPr>
              <a:spcBef>
                <a:spcPts val="1200"/>
              </a:spcBef>
            </a:pPr>
            <a:endParaRPr lang="hu-HU" sz="3200" dirty="0"/>
          </a:p>
        </p:txBody>
      </p:sp>
    </p:spTree>
    <p:extLst>
      <p:ext uri="{BB962C8B-B14F-4D97-AF65-F5344CB8AC3E}">
        <p14:creationId xmlns="" xmlns:p14="http://schemas.microsoft.com/office/powerpoint/2010/main" val="910882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0772775" cy="1658198"/>
          </a:xfrm>
        </p:spPr>
        <p:txBody>
          <a:bodyPr>
            <a:normAutofit/>
          </a:bodyPr>
          <a:lstStyle/>
          <a:p>
            <a:r>
              <a:rPr lang="hu-HU" sz="4400" dirty="0"/>
              <a:t>Közösségi média - </a:t>
            </a:r>
            <a:r>
              <a:rPr lang="hu-HU" sz="4400" dirty="0" err="1"/>
              <a:t>YouTube</a:t>
            </a:r>
            <a:endParaRPr lang="hu-HU" sz="4400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96" y="1179444"/>
            <a:ext cx="1417982" cy="1417982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1868557" y="1179444"/>
            <a:ext cx="981986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3200" b="1" cap="all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Virtuális valóság támogatása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hu-HU" sz="3200" b="1" cap="all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Kép 1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547" y="1888435"/>
            <a:ext cx="7451036" cy="41890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014267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0772775" cy="1658198"/>
          </a:xfrm>
        </p:spPr>
        <p:txBody>
          <a:bodyPr>
            <a:normAutofit/>
          </a:bodyPr>
          <a:lstStyle/>
          <a:p>
            <a:r>
              <a:rPr lang="hu-HU" sz="4400" dirty="0"/>
              <a:t>Közösségi média - </a:t>
            </a:r>
            <a:r>
              <a:rPr lang="hu-HU" sz="4400" dirty="0" err="1"/>
              <a:t>YouTube</a:t>
            </a:r>
            <a:endParaRPr lang="hu-HU" sz="4400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10387" t="35149" r="7101" b="15362"/>
          <a:stretch/>
        </p:blipFill>
        <p:spPr>
          <a:xfrm>
            <a:off x="278296" y="1772045"/>
            <a:ext cx="5658679" cy="339390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/>
          <a:srcRect l="9826" r="11565"/>
          <a:stretch/>
        </p:blipFill>
        <p:spPr>
          <a:xfrm>
            <a:off x="6333505" y="1564201"/>
            <a:ext cx="5527190" cy="40429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376752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0772775" cy="1658198"/>
          </a:xfrm>
        </p:spPr>
        <p:txBody>
          <a:bodyPr>
            <a:normAutofit/>
          </a:bodyPr>
          <a:lstStyle/>
          <a:p>
            <a:r>
              <a:rPr lang="hu-HU" sz="4400" dirty="0"/>
              <a:t>Hírlevelek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19" name="Téglalap 18"/>
          <p:cNvSpPr/>
          <p:nvPr/>
        </p:nvSpPr>
        <p:spPr>
          <a:xfrm>
            <a:off x="5565913" y="225286"/>
            <a:ext cx="6414052" cy="60164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1" name="Ábra 20" descr="Eszközök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7401" y="383103"/>
            <a:ext cx="650568" cy="650568"/>
          </a:xfrm>
          <a:prstGeom prst="rect">
            <a:avLst/>
          </a:prstGeom>
        </p:spPr>
      </p:pic>
      <p:sp>
        <p:nvSpPr>
          <p:cNvPr id="22" name="Szövegdoboz 21"/>
          <p:cNvSpPr txBox="1"/>
          <p:nvPr/>
        </p:nvSpPr>
        <p:spPr>
          <a:xfrm>
            <a:off x="6510734" y="438684"/>
            <a:ext cx="5561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chemeClr val="bg1"/>
                </a:solidFill>
              </a:rPr>
              <a:t>Szükséges és lehetséges fejlesztések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5767401" y="1188898"/>
            <a:ext cx="6093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Ha tartalomkezelő rendszer üzemelteti a könyvtár weboldalát, akkor akár teljes mértékben automatizálható.</a:t>
            </a:r>
          </a:p>
        </p:txBody>
      </p:sp>
      <p:sp>
        <p:nvSpPr>
          <p:cNvPr id="24" name="Szövegdoboz 23"/>
          <p:cNvSpPr txBox="1"/>
          <p:nvPr/>
        </p:nvSpPr>
        <p:spPr>
          <a:xfrm>
            <a:off x="278296" y="1033671"/>
            <a:ext cx="51418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sokan nem szeretik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/>
              <a:t>tematizálva</a:t>
            </a:r>
            <a:r>
              <a:rPr lang="hu-HU" sz="2400" dirty="0"/>
              <a:t> több felhasználót érhetünk 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1 hétnél sűrűbben küldeni nem ajánlott</a:t>
            </a:r>
          </a:p>
        </p:txBody>
      </p:sp>
    </p:spTree>
    <p:extLst>
      <p:ext uri="{BB962C8B-B14F-4D97-AF65-F5344CB8AC3E}">
        <p14:creationId xmlns="" xmlns:p14="http://schemas.microsoft.com/office/powerpoint/2010/main" val="41778665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pic>
        <p:nvPicPr>
          <p:cNvPr id="21" name="Ábra 20" descr="Eszközök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7401" y="383103"/>
            <a:ext cx="650568" cy="650568"/>
          </a:xfrm>
          <a:prstGeom prst="rect">
            <a:avLst/>
          </a:prstGeom>
        </p:spPr>
      </p:pic>
      <p:sp>
        <p:nvSpPr>
          <p:cNvPr id="22" name="Szövegdoboz 21"/>
          <p:cNvSpPr txBox="1"/>
          <p:nvPr/>
        </p:nvSpPr>
        <p:spPr>
          <a:xfrm>
            <a:off x="6510734" y="438684"/>
            <a:ext cx="5561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chemeClr val="bg1"/>
                </a:solidFill>
              </a:rPr>
              <a:t>Szükséges és lehetséges fejlesztések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5767401" y="1188898"/>
            <a:ext cx="6093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A működtető szoftvert le kell programozni.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Ha tartalomkezelő rendszer üzemelteti a könyvtár weboldalát, akkor akár teljes mértékben automatizálható.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0604" y="260074"/>
            <a:ext cx="8484161" cy="59286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579718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0772775" cy="1658198"/>
          </a:xfrm>
        </p:spPr>
        <p:txBody>
          <a:bodyPr>
            <a:normAutofit/>
          </a:bodyPr>
          <a:lstStyle/>
          <a:p>
            <a:r>
              <a:rPr lang="hu-HU" sz="4400" dirty="0"/>
              <a:t>Információs monitorok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19" name="Téglalap 18"/>
          <p:cNvSpPr/>
          <p:nvPr/>
        </p:nvSpPr>
        <p:spPr>
          <a:xfrm>
            <a:off x="5565913" y="225286"/>
            <a:ext cx="6414052" cy="60164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1" name="Ábra 20" descr="Eszközök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7401" y="383103"/>
            <a:ext cx="650568" cy="650568"/>
          </a:xfrm>
          <a:prstGeom prst="rect">
            <a:avLst/>
          </a:prstGeom>
        </p:spPr>
      </p:pic>
      <p:sp>
        <p:nvSpPr>
          <p:cNvPr id="22" name="Szövegdoboz 21"/>
          <p:cNvSpPr txBox="1"/>
          <p:nvPr/>
        </p:nvSpPr>
        <p:spPr>
          <a:xfrm>
            <a:off x="6510734" y="438684"/>
            <a:ext cx="5561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chemeClr val="bg1"/>
                </a:solidFill>
              </a:rPr>
              <a:t>Szükséges és lehetséges fejlesztések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5767401" y="1188898"/>
            <a:ext cx="6093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A működtető szoftvert le kell programozni.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Ha tartalomkezelő rendszer üzemelteti a könyvtár weboldalát, akkor akár teljes mértékben automatizálható.</a:t>
            </a:r>
          </a:p>
        </p:txBody>
      </p:sp>
      <p:sp>
        <p:nvSpPr>
          <p:cNvPr id="24" name="Szövegdoboz 23"/>
          <p:cNvSpPr txBox="1"/>
          <p:nvPr/>
        </p:nvSpPr>
        <p:spPr>
          <a:xfrm>
            <a:off x="278296" y="1033671"/>
            <a:ext cx="51418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egyre több könyvtárban jelennek meg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különböző tartalmakat jeleníthetnek meg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/>
              <a:t>raktári kérések követése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/>
              <a:t>hírek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/>
              <a:t>reklámok, ajánlók </a:t>
            </a:r>
          </a:p>
        </p:txBody>
      </p:sp>
    </p:spTree>
    <p:extLst>
      <p:ext uri="{BB962C8B-B14F-4D97-AF65-F5344CB8AC3E}">
        <p14:creationId xmlns="" xmlns:p14="http://schemas.microsoft.com/office/powerpoint/2010/main" val="26120007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pic>
        <p:nvPicPr>
          <p:cNvPr id="21" name="Ábra 20" descr="Eszközök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7401" y="383103"/>
            <a:ext cx="650568" cy="650568"/>
          </a:xfrm>
          <a:prstGeom prst="rect">
            <a:avLst/>
          </a:prstGeom>
        </p:spPr>
      </p:pic>
      <p:sp>
        <p:nvSpPr>
          <p:cNvPr id="22" name="Szövegdoboz 21"/>
          <p:cNvSpPr txBox="1"/>
          <p:nvPr/>
        </p:nvSpPr>
        <p:spPr>
          <a:xfrm>
            <a:off x="6510734" y="438684"/>
            <a:ext cx="5561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chemeClr val="bg1"/>
                </a:solidFill>
              </a:rPr>
              <a:t>Szükséges és lehetséges fejlesztések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5767401" y="1188898"/>
            <a:ext cx="6093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A működtető szoftvert le kell programozni.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Ha tartalomkezelő rendszer üzemelteti a könyvtár weboldalát, akkor akár teljes mértékben automatizálható.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625" y="155062"/>
            <a:ext cx="10584119" cy="61696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694964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61744" y="179773"/>
            <a:ext cx="10772775" cy="1658198"/>
          </a:xfrm>
        </p:spPr>
        <p:txBody>
          <a:bodyPr>
            <a:normAutofit/>
          </a:bodyPr>
          <a:lstStyle/>
          <a:p>
            <a:r>
              <a:rPr lang="hu-HU" sz="4000" dirty="0"/>
              <a:t>Virtuális könyvtári</a:t>
            </a:r>
            <a:br>
              <a:rPr lang="hu-HU" sz="4000" dirty="0"/>
            </a:br>
            <a:r>
              <a:rPr lang="hu-HU" sz="4000" dirty="0"/>
              <a:t>asszisztens</a:t>
            </a:r>
            <a:br>
              <a:rPr lang="hu-HU" sz="4000" dirty="0"/>
            </a:br>
            <a:r>
              <a:rPr lang="hu-HU" sz="4000" dirty="0"/>
              <a:t>(interaktív képernyő)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19" name="Téglalap 18"/>
          <p:cNvSpPr/>
          <p:nvPr/>
        </p:nvSpPr>
        <p:spPr>
          <a:xfrm>
            <a:off x="5565913" y="225286"/>
            <a:ext cx="6414052" cy="60164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1" name="Ábra 20" descr="Eszközök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7401" y="383103"/>
            <a:ext cx="650568" cy="650568"/>
          </a:xfrm>
          <a:prstGeom prst="rect">
            <a:avLst/>
          </a:prstGeom>
        </p:spPr>
      </p:pic>
      <p:sp>
        <p:nvSpPr>
          <p:cNvPr id="22" name="Szövegdoboz 21"/>
          <p:cNvSpPr txBox="1"/>
          <p:nvPr/>
        </p:nvSpPr>
        <p:spPr>
          <a:xfrm>
            <a:off x="6510734" y="438684"/>
            <a:ext cx="5561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chemeClr val="bg1"/>
                </a:solidFill>
              </a:rPr>
              <a:t>Szükséges és lehetséges fejlesztések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5767401" y="1188898"/>
            <a:ext cx="6093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szoftverfejlesztés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infrastruktúrafejlesztés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folyamatos frissítés, karbantartás</a:t>
            </a:r>
          </a:p>
        </p:txBody>
      </p:sp>
      <p:pic>
        <p:nvPicPr>
          <p:cNvPr id="2" name="Kép 1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186" y="1862768"/>
            <a:ext cx="5008806" cy="432132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065055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762000" y="5068654"/>
            <a:ext cx="6096000" cy="669538"/>
          </a:xfrm>
        </p:spPr>
        <p:txBody>
          <a:bodyPr>
            <a:normAutofit/>
          </a:bodyPr>
          <a:lstStyle/>
          <a:p>
            <a:r>
              <a:rPr lang="hu-HU" dirty="0"/>
              <a:t>Veteránok</a:t>
            </a:r>
          </a:p>
        </p:txBody>
      </p:sp>
      <p:pic>
        <p:nvPicPr>
          <p:cNvPr id="15" name="Tartalom helye 1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027346"/>
            <a:ext cx="6096000" cy="4041307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7739270" y="265043"/>
            <a:ext cx="4333460" cy="604329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az internet, a számítógép elterjedése idős korukban érte őket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akkor nőttek fel, mikor még az Internet nyújtotta szabadság teljes mértékben elérhetetlen, elképzelhetetlen volt, gondolkodásukban ez a mai napig meghatározó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nehezen használják az online digitális eszközöket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félnek ezektől az eszközöktől "Jaj, nehogy </a:t>
            </a:r>
            <a:r>
              <a:rPr lang="hu-HU" sz="2400" dirty="0" err="1"/>
              <a:t>elrontsam</a:t>
            </a:r>
            <a:r>
              <a:rPr lang="hu-HU" sz="2400" dirty="0"/>
              <a:t>!"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18" name="Cím 4"/>
          <p:cNvSpPr txBox="1">
            <a:spLocks/>
          </p:cNvSpPr>
          <p:nvPr/>
        </p:nvSpPr>
        <p:spPr>
          <a:xfrm>
            <a:off x="762000" y="5476860"/>
            <a:ext cx="6096000" cy="6695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1928-1945</a:t>
            </a:r>
          </a:p>
        </p:txBody>
      </p:sp>
    </p:spTree>
    <p:extLst>
      <p:ext uri="{BB962C8B-B14F-4D97-AF65-F5344CB8AC3E}">
        <p14:creationId xmlns="" xmlns:p14="http://schemas.microsoft.com/office/powerpoint/2010/main" val="37075332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61744" y="132805"/>
            <a:ext cx="10772775" cy="1658198"/>
          </a:xfrm>
        </p:spPr>
        <p:txBody>
          <a:bodyPr>
            <a:normAutofit/>
          </a:bodyPr>
          <a:lstStyle/>
          <a:p>
            <a:r>
              <a:rPr lang="hu-HU" sz="4400" dirty="0"/>
              <a:t>Automatikus IKR (KMR)</a:t>
            </a:r>
            <a:br>
              <a:rPr lang="hu-HU" sz="4400" dirty="0"/>
            </a:br>
            <a:r>
              <a:rPr lang="hu-HU" sz="4400" dirty="0"/>
              <a:t>üzenetek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19" name="Téglalap 18"/>
          <p:cNvSpPr/>
          <p:nvPr/>
        </p:nvSpPr>
        <p:spPr>
          <a:xfrm>
            <a:off x="5565913" y="225286"/>
            <a:ext cx="6414052" cy="60164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1" name="Ábra 20" descr="Eszközök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7401" y="383103"/>
            <a:ext cx="650568" cy="650568"/>
          </a:xfrm>
          <a:prstGeom prst="rect">
            <a:avLst/>
          </a:prstGeom>
        </p:spPr>
      </p:pic>
      <p:sp>
        <p:nvSpPr>
          <p:cNvPr id="22" name="Szövegdoboz 21"/>
          <p:cNvSpPr txBox="1"/>
          <p:nvPr/>
        </p:nvSpPr>
        <p:spPr>
          <a:xfrm>
            <a:off x="6510734" y="438684"/>
            <a:ext cx="5561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chemeClr val="bg1"/>
                </a:solidFill>
              </a:rPr>
              <a:t>Szükséges és lehetséges fejlesztések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5767401" y="1188898"/>
            <a:ext cx="6093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KMR fejlesztést igényel(</a:t>
            </a:r>
            <a:r>
              <a:rPr lang="hu-HU" sz="2400" b="1" dirty="0" err="1">
                <a:solidFill>
                  <a:schemeClr val="bg1"/>
                </a:solidFill>
              </a:rPr>
              <a:t>het</a:t>
            </a:r>
            <a:r>
              <a:rPr lang="hu-HU" sz="24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4" name="Szövegdoboz 23"/>
          <p:cNvSpPr txBox="1"/>
          <p:nvPr/>
        </p:nvSpPr>
        <p:spPr>
          <a:xfrm>
            <a:off x="278296" y="1671926"/>
            <a:ext cx="51418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hamarosan lejáró kölcsönzések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lejárt kölcsönzések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elérhető előjegyzett könyv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átvehető raktári kérés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könyvajánló választott témában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frissen beérkező folyóiratszámok</a:t>
            </a:r>
          </a:p>
        </p:txBody>
      </p:sp>
    </p:spTree>
    <p:extLst>
      <p:ext uri="{BB962C8B-B14F-4D97-AF65-F5344CB8AC3E}">
        <p14:creationId xmlns="" xmlns:p14="http://schemas.microsoft.com/office/powerpoint/2010/main" val="16646470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0772775" cy="1658198"/>
          </a:xfrm>
        </p:spPr>
        <p:txBody>
          <a:bodyPr>
            <a:normAutofit/>
          </a:bodyPr>
          <a:lstStyle/>
          <a:p>
            <a:r>
              <a:rPr lang="hu-HU" sz="4400" dirty="0"/>
              <a:t>Honlap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19" name="Téglalap 18"/>
          <p:cNvSpPr/>
          <p:nvPr/>
        </p:nvSpPr>
        <p:spPr>
          <a:xfrm>
            <a:off x="5565913" y="225286"/>
            <a:ext cx="6414052" cy="60164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1" name="Ábra 20" descr="Eszközök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7401" y="383103"/>
            <a:ext cx="650568" cy="650568"/>
          </a:xfrm>
          <a:prstGeom prst="rect">
            <a:avLst/>
          </a:prstGeom>
        </p:spPr>
      </p:pic>
      <p:sp>
        <p:nvSpPr>
          <p:cNvPr id="22" name="Szövegdoboz 21"/>
          <p:cNvSpPr txBox="1"/>
          <p:nvPr/>
        </p:nvSpPr>
        <p:spPr>
          <a:xfrm>
            <a:off x="6510734" y="438684"/>
            <a:ext cx="5561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chemeClr val="bg1"/>
                </a:solidFill>
              </a:rPr>
              <a:t>Szükséges és lehetséges fejlesztések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5767401" y="1188898"/>
            <a:ext cx="6093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Folyamatos fejlesztést és karbantartást igényel</a:t>
            </a:r>
          </a:p>
        </p:txBody>
      </p:sp>
      <p:sp>
        <p:nvSpPr>
          <p:cNvPr id="24" name="Szövegdoboz 23"/>
          <p:cNvSpPr txBox="1"/>
          <p:nvPr/>
        </p:nvSpPr>
        <p:spPr>
          <a:xfrm>
            <a:off x="278296" y="1033671"/>
            <a:ext cx="51418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mindenféle eszközön legyen elérhető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a fontos információkat automatikusan szolgáltassa, ne kelljen keresni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küldjön értesítéseket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kerüljük a terjedelmes szövegeket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legyen jó keresője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használjon címkéket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legyen alkalmas „ügyfélkapuként” való használatra</a:t>
            </a:r>
          </a:p>
        </p:txBody>
      </p:sp>
    </p:spTree>
    <p:extLst>
      <p:ext uri="{BB962C8B-B14F-4D97-AF65-F5344CB8AC3E}">
        <p14:creationId xmlns="" xmlns:p14="http://schemas.microsoft.com/office/powerpoint/2010/main" val="21146973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0772775" cy="1658198"/>
          </a:xfrm>
        </p:spPr>
        <p:txBody>
          <a:bodyPr>
            <a:normAutofit/>
          </a:bodyPr>
          <a:lstStyle/>
          <a:p>
            <a:r>
              <a:rPr lang="hu-HU" sz="4400" dirty="0"/>
              <a:t>Honlap – Mit mutatnak a trendek?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5767401" y="1188898"/>
            <a:ext cx="6093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Folyamatos fejlesztést és karbantartást igényel</a:t>
            </a:r>
          </a:p>
        </p:txBody>
      </p:sp>
      <p:sp>
        <p:nvSpPr>
          <p:cNvPr id="24" name="Szövegdoboz 23"/>
          <p:cNvSpPr txBox="1"/>
          <p:nvPr/>
        </p:nvSpPr>
        <p:spPr>
          <a:xfrm>
            <a:off x="278296" y="1033671"/>
            <a:ext cx="11508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Egyszerűbb kinézet, bővülő szolgáltatások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A felsőoktatási és szakkönyvtárak a keresést, a közkönyvtárak az eseményeket, kiállításokat helyezik előtérbe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/>
          <a:srcRect b="4343"/>
          <a:stretch/>
        </p:blipFill>
        <p:spPr>
          <a:xfrm>
            <a:off x="1386617" y="2319572"/>
            <a:ext cx="3940758" cy="388277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386" y="2252340"/>
            <a:ext cx="5288710" cy="39500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166622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0772775" cy="1658198"/>
          </a:xfrm>
        </p:spPr>
        <p:txBody>
          <a:bodyPr>
            <a:normAutofit/>
          </a:bodyPr>
          <a:lstStyle/>
          <a:p>
            <a:r>
              <a:rPr lang="hu-HU" sz="4400" dirty="0"/>
              <a:t>Honlap – EKSZ portál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5767401" y="1188898"/>
            <a:ext cx="6093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Folyamatos fejlesztést és karbantartást igényel</a:t>
            </a: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056" y="1110894"/>
            <a:ext cx="7903144" cy="4978400"/>
          </a:xfrm>
          <a:prstGeom prst="rect">
            <a:avLst/>
          </a:prstGeom>
        </p:spPr>
      </p:pic>
      <p:sp>
        <p:nvSpPr>
          <p:cNvPr id="18" name="Szövegdoboz 17"/>
          <p:cNvSpPr txBox="1"/>
          <p:nvPr/>
        </p:nvSpPr>
        <p:spPr>
          <a:xfrm>
            <a:off x="100496" y="1110893"/>
            <a:ext cx="514184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2016. októberében</a:t>
            </a:r>
            <a:br>
              <a:rPr lang="hu-HU" sz="2400" dirty="0"/>
            </a:br>
            <a:r>
              <a:rPr lang="hu-HU" sz="2400" dirty="0"/>
              <a:t>élesítettük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fő célok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/>
              <a:t>átláthatóság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/>
              <a:t>szolgáltatásközpontúság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~ 50 könyvtár közös honlapja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~ 20 szerkesztő gondozza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újdonságok: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/>
              <a:t>helymeghatározáson</a:t>
            </a:r>
            <a:br>
              <a:rPr lang="hu-HU" sz="2400" dirty="0"/>
            </a:br>
            <a:r>
              <a:rPr lang="hu-HU" sz="2400" dirty="0"/>
              <a:t>alapuló szolgáltatások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/>
              <a:t>személyre szabhatóság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/>
              <a:t>online ügyintézés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/>
              <a:t>mobil felület(ek)</a:t>
            </a:r>
          </a:p>
        </p:txBody>
      </p:sp>
    </p:spTree>
    <p:extLst>
      <p:ext uri="{BB962C8B-B14F-4D97-AF65-F5344CB8AC3E}">
        <p14:creationId xmlns="" xmlns:p14="http://schemas.microsoft.com/office/powerpoint/2010/main" val="26345420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0772775" cy="1658198"/>
          </a:xfrm>
        </p:spPr>
        <p:txBody>
          <a:bodyPr>
            <a:normAutofit/>
          </a:bodyPr>
          <a:lstStyle/>
          <a:p>
            <a:r>
              <a:rPr lang="hu-HU" sz="4400" dirty="0"/>
              <a:t>Honlap – EKSZ portál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5767401" y="1188898"/>
            <a:ext cx="6093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Folyamatos fejlesztést és karbantartást igényel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10080"/>
          <a:stretch/>
        </p:blipFill>
        <p:spPr>
          <a:xfrm>
            <a:off x="5339236" y="260247"/>
            <a:ext cx="6521460" cy="270986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/>
          <a:srcRect l="23260" r="19815"/>
          <a:stretch/>
        </p:blipFill>
        <p:spPr>
          <a:xfrm>
            <a:off x="461044" y="3175741"/>
            <a:ext cx="11248355" cy="156852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45" y="4996656"/>
            <a:ext cx="11248355" cy="1116858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278296" y="1016286"/>
            <a:ext cx="4428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cap="all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Személyre szóló üzenetek</a:t>
            </a:r>
          </a:p>
        </p:txBody>
      </p:sp>
    </p:spTree>
    <p:extLst>
      <p:ext uri="{BB962C8B-B14F-4D97-AF65-F5344CB8AC3E}">
        <p14:creationId xmlns="" xmlns:p14="http://schemas.microsoft.com/office/powerpoint/2010/main" val="14095392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0772775" cy="1658198"/>
          </a:xfrm>
        </p:spPr>
        <p:txBody>
          <a:bodyPr>
            <a:normAutofit/>
          </a:bodyPr>
          <a:lstStyle/>
          <a:p>
            <a:r>
              <a:rPr lang="hu-HU" sz="4400" dirty="0"/>
              <a:t>Honlap – EKSZ portál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5767401" y="1188898"/>
            <a:ext cx="6093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Folyamatos fejlesztést és karbantartást igényel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278296" y="1016286"/>
            <a:ext cx="4428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cap="all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szolgáltatásközpontúság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/>
          <a:srcRect l="16319" r="18433" b="38518"/>
          <a:stretch/>
        </p:blipFill>
        <p:spPr>
          <a:xfrm>
            <a:off x="4902200" y="343186"/>
            <a:ext cx="6976542" cy="57760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915943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-213266"/>
            <a:ext cx="10772775" cy="1658198"/>
          </a:xfrm>
        </p:spPr>
        <p:txBody>
          <a:bodyPr>
            <a:normAutofit/>
          </a:bodyPr>
          <a:lstStyle/>
          <a:p>
            <a:r>
              <a:rPr lang="hu-HU" sz="4400" dirty="0"/>
              <a:t>Honlap – EKSZ portál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5767401" y="1188898"/>
            <a:ext cx="6093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Folyamatos fejlesztést és karbantartást igényel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278296" y="1016286"/>
            <a:ext cx="4428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cap="all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Személyre szabható</a:t>
            </a:r>
            <a:br>
              <a:rPr lang="hu-HU" sz="2400" cap="all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endParaRPr lang="hu-HU" sz="2400" cap="al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hu-HU" sz="2400" cap="all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CHAT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710" y="1016286"/>
            <a:ext cx="7402986" cy="518264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/>
          <a:srcRect b="9609"/>
          <a:stretch/>
        </p:blipFill>
        <p:spPr>
          <a:xfrm>
            <a:off x="1257300" y="1650563"/>
            <a:ext cx="2909756" cy="44745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368338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78296" y="161786"/>
            <a:ext cx="11582400" cy="1658198"/>
          </a:xfrm>
        </p:spPr>
        <p:txBody>
          <a:bodyPr>
            <a:normAutofit/>
          </a:bodyPr>
          <a:lstStyle/>
          <a:p>
            <a:r>
              <a:rPr lang="hu-HU" sz="4400" dirty="0"/>
              <a:t>Ha ügyesek vagyunk, egy „mezei” honlapnál jóval többet kapunk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5767401" y="1188898"/>
            <a:ext cx="6093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</a:rPr>
              <a:t>Folyamatos fejlesztést és karbantartást igényel</a:t>
            </a:r>
          </a:p>
        </p:txBody>
      </p:sp>
      <p:sp>
        <p:nvSpPr>
          <p:cNvPr id="2" name="Henger 1"/>
          <p:cNvSpPr/>
          <p:nvPr/>
        </p:nvSpPr>
        <p:spPr>
          <a:xfrm>
            <a:off x="4982817" y="1650563"/>
            <a:ext cx="1219200" cy="116175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honlap</a:t>
            </a:r>
          </a:p>
        </p:txBody>
      </p:sp>
      <p:sp>
        <p:nvSpPr>
          <p:cNvPr id="3" name="Téglalap 2"/>
          <p:cNvSpPr/>
          <p:nvPr/>
        </p:nvSpPr>
        <p:spPr>
          <a:xfrm>
            <a:off x="1366374" y="3839575"/>
            <a:ext cx="1616766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Hírlevél</a:t>
            </a:r>
          </a:p>
        </p:txBody>
      </p:sp>
      <p:cxnSp>
        <p:nvCxnSpPr>
          <p:cNvPr id="7" name="Egyenes összekötő nyíllal 6"/>
          <p:cNvCxnSpPr>
            <a:cxnSpLocks/>
          </p:cNvCxnSpPr>
          <p:nvPr/>
        </p:nvCxnSpPr>
        <p:spPr>
          <a:xfrm flipH="1">
            <a:off x="2983144" y="2953265"/>
            <a:ext cx="1629648" cy="69552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églalap 14"/>
          <p:cNvSpPr/>
          <p:nvPr/>
        </p:nvSpPr>
        <p:spPr>
          <a:xfrm>
            <a:off x="3389657" y="4972858"/>
            <a:ext cx="1616766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Információs</a:t>
            </a:r>
            <a:br>
              <a:rPr lang="hu-HU" dirty="0"/>
            </a:br>
            <a:r>
              <a:rPr lang="hu-HU" dirty="0"/>
              <a:t>monitor</a:t>
            </a:r>
          </a:p>
        </p:txBody>
      </p:sp>
      <p:cxnSp>
        <p:nvCxnSpPr>
          <p:cNvPr id="18" name="Egyenes összekötő nyíllal 17"/>
          <p:cNvCxnSpPr>
            <a:cxnSpLocks/>
          </p:cNvCxnSpPr>
          <p:nvPr/>
        </p:nvCxnSpPr>
        <p:spPr>
          <a:xfrm flipH="1">
            <a:off x="4612792" y="3308761"/>
            <a:ext cx="583138" cy="159900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/>
          <p:cNvCxnSpPr>
            <a:cxnSpLocks/>
          </p:cNvCxnSpPr>
          <p:nvPr/>
        </p:nvCxnSpPr>
        <p:spPr>
          <a:xfrm>
            <a:off x="6110927" y="3380986"/>
            <a:ext cx="612288" cy="147162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églalap 19"/>
          <p:cNvSpPr/>
          <p:nvPr/>
        </p:nvSpPr>
        <p:spPr>
          <a:xfrm>
            <a:off x="5945698" y="4972858"/>
            <a:ext cx="1616766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Ügyfélhívó,</a:t>
            </a:r>
            <a:br>
              <a:rPr lang="hu-HU" dirty="0"/>
            </a:br>
            <a:r>
              <a:rPr lang="hu-HU" dirty="0"/>
              <a:t>kéréskövető</a:t>
            </a:r>
          </a:p>
        </p:txBody>
      </p:sp>
      <p:sp>
        <p:nvSpPr>
          <p:cNvPr id="26" name="Téglalap 25"/>
          <p:cNvSpPr/>
          <p:nvPr/>
        </p:nvSpPr>
        <p:spPr>
          <a:xfrm>
            <a:off x="8323717" y="3859091"/>
            <a:ext cx="1800944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Partneradatbázis</a:t>
            </a:r>
          </a:p>
        </p:txBody>
      </p:sp>
      <p:cxnSp>
        <p:nvCxnSpPr>
          <p:cNvPr id="27" name="Egyenes összekötő nyíllal 26"/>
          <p:cNvCxnSpPr>
            <a:cxnSpLocks/>
          </p:cNvCxnSpPr>
          <p:nvPr/>
        </p:nvCxnSpPr>
        <p:spPr>
          <a:xfrm>
            <a:off x="6754081" y="2953265"/>
            <a:ext cx="1569636" cy="76782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Henger 43"/>
          <p:cNvSpPr/>
          <p:nvPr/>
        </p:nvSpPr>
        <p:spPr>
          <a:xfrm>
            <a:off x="6754081" y="1356728"/>
            <a:ext cx="773563" cy="73711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IKR</a:t>
            </a:r>
          </a:p>
        </p:txBody>
      </p:sp>
      <p:cxnSp>
        <p:nvCxnSpPr>
          <p:cNvPr id="46" name="Összekötő: szögletes 45"/>
          <p:cNvCxnSpPr>
            <a:cxnSpLocks/>
            <a:stCxn id="2" idx="4"/>
            <a:endCxn id="44" idx="2"/>
          </p:cNvCxnSpPr>
          <p:nvPr/>
        </p:nvCxnSpPr>
        <p:spPr>
          <a:xfrm flipV="1">
            <a:off x="6202017" y="1725286"/>
            <a:ext cx="552064" cy="506155"/>
          </a:xfrm>
          <a:prstGeom prst="bentConnector3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gyenes összekötő nyíllal 51"/>
          <p:cNvCxnSpPr>
            <a:cxnSpLocks/>
          </p:cNvCxnSpPr>
          <p:nvPr/>
        </p:nvCxnSpPr>
        <p:spPr>
          <a:xfrm flipH="1">
            <a:off x="2809461" y="2391703"/>
            <a:ext cx="1590262" cy="7325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églalap 55"/>
          <p:cNvSpPr/>
          <p:nvPr/>
        </p:nvSpPr>
        <p:spPr>
          <a:xfrm>
            <a:off x="1013791" y="2186713"/>
            <a:ext cx="1616766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Mobil honlap</a:t>
            </a:r>
          </a:p>
        </p:txBody>
      </p:sp>
      <p:sp>
        <p:nvSpPr>
          <p:cNvPr id="57" name="Szövegdoboz 56"/>
          <p:cNvSpPr txBox="1"/>
          <p:nvPr/>
        </p:nvSpPr>
        <p:spPr>
          <a:xfrm>
            <a:off x="8554277" y="1891250"/>
            <a:ext cx="1795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/>
              <a:t>ELTE EKL</a:t>
            </a:r>
          </a:p>
        </p:txBody>
      </p:sp>
    </p:spTree>
    <p:extLst>
      <p:ext uri="{BB962C8B-B14F-4D97-AF65-F5344CB8AC3E}">
        <p14:creationId xmlns="" xmlns:p14="http://schemas.microsoft.com/office/powerpoint/2010/main" val="36364309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762000" y="5068654"/>
            <a:ext cx="6096000" cy="669538"/>
          </a:xfrm>
        </p:spPr>
        <p:txBody>
          <a:bodyPr>
            <a:normAutofit/>
          </a:bodyPr>
          <a:lstStyle/>
          <a:p>
            <a:r>
              <a:rPr lang="hu-HU" dirty="0"/>
              <a:t>Baby </a:t>
            </a:r>
            <a:r>
              <a:rPr lang="hu-HU" dirty="0" err="1"/>
              <a:t>boomerek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7739270" y="265043"/>
            <a:ext cx="4333460" cy="604329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érdeklődőbbek a modern eszközök iránt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kevésbé tartanak tőlük, látják bennük a lehetőségeket például kapcsolattartás terén (pl.: Skype)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sokszor meggondolatlanok használat közben, kevésbé érzékelik az online veszélyeket, hajlamosak reklámoknak </a:t>
            </a:r>
            <a:r>
              <a:rPr lang="hu-HU" sz="2400" dirty="0" err="1"/>
              <a:t>bedőlni</a:t>
            </a:r>
            <a:r>
              <a:rPr lang="hu-HU" sz="2400" dirty="0"/>
              <a:t>, "véletlenül" vásárolgatni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18" name="Cím 4"/>
          <p:cNvSpPr txBox="1">
            <a:spLocks/>
          </p:cNvSpPr>
          <p:nvPr/>
        </p:nvSpPr>
        <p:spPr>
          <a:xfrm>
            <a:off x="762000" y="5476860"/>
            <a:ext cx="6096000" cy="6695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1946-1964</a:t>
            </a: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2"/>
          <a:srcRect b="14669"/>
          <a:stretch/>
        </p:blipFill>
        <p:spPr>
          <a:xfrm>
            <a:off x="761997" y="1014948"/>
            <a:ext cx="6096003" cy="40413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027021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762000" y="5068654"/>
            <a:ext cx="6096000" cy="669538"/>
          </a:xfrm>
        </p:spPr>
        <p:txBody>
          <a:bodyPr>
            <a:normAutofit/>
          </a:bodyPr>
          <a:lstStyle/>
          <a:p>
            <a:r>
              <a:rPr lang="hu-HU" dirty="0"/>
              <a:t>X-generáció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7739270" y="265043"/>
            <a:ext cx="4333460" cy="604329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karrierista nemzedék, megfontoltak, elmélyült szakmai igényesség </a:t>
            </a:r>
            <a:r>
              <a:rPr lang="hu-HU" sz="2400" dirty="0" err="1"/>
              <a:t>jellemzi</a:t>
            </a:r>
            <a:r>
              <a:rPr lang="hu-HU" sz="2400" dirty="0"/>
              <a:t> őket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az informatikai eszközöket elsősorban munkájukból kifolyólag használják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szociális kapcsolatok terén előnyben részesítik a személyes kontaktust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18" name="Cím 4"/>
          <p:cNvSpPr txBox="1">
            <a:spLocks/>
          </p:cNvSpPr>
          <p:nvPr/>
        </p:nvSpPr>
        <p:spPr>
          <a:xfrm>
            <a:off x="762000" y="5476860"/>
            <a:ext cx="6096000" cy="6695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1965-1979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2"/>
          <a:srcRect t="5264"/>
          <a:stretch/>
        </p:blipFill>
        <p:spPr>
          <a:xfrm>
            <a:off x="761996" y="1027345"/>
            <a:ext cx="6096004" cy="40413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615213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762000" y="5068654"/>
            <a:ext cx="6096000" cy="669538"/>
          </a:xfrm>
        </p:spPr>
        <p:txBody>
          <a:bodyPr>
            <a:normAutofit/>
          </a:bodyPr>
          <a:lstStyle/>
          <a:p>
            <a:r>
              <a:rPr lang="hu-HU" dirty="0"/>
              <a:t>Y-generáció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7739270" y="265043"/>
            <a:ext cx="4333460" cy="604329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mindent "</a:t>
            </a:r>
            <a:r>
              <a:rPr lang="hu-HU" sz="2400" dirty="0" err="1"/>
              <a:t>mostazonnal</a:t>
            </a:r>
            <a:r>
              <a:rPr lang="hu-HU" sz="2400" dirty="0"/>
              <a:t>" akarnak megszerezni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alapvető kapcsolattartási módnak tekintik az online lehetőségeket, de azt még </a:t>
            </a:r>
            <a:r>
              <a:rPr lang="hu-HU" sz="2400" dirty="0" err="1"/>
              <a:t>helyhezkötöttebben</a:t>
            </a:r>
            <a:r>
              <a:rPr lang="hu-HU" sz="2400" dirty="0"/>
              <a:t> élik meg (mint a 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sokkal tudatosabb/óvatosabb fogyasztók, mint a szüleik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a mai egyetemisták legjelentősebb részét Ők teszik ki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18" name="Cím 4"/>
          <p:cNvSpPr txBox="1">
            <a:spLocks/>
          </p:cNvSpPr>
          <p:nvPr/>
        </p:nvSpPr>
        <p:spPr>
          <a:xfrm>
            <a:off x="762000" y="5476860"/>
            <a:ext cx="6096000" cy="6695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1980-1994</a:t>
            </a: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687" y="1136524"/>
            <a:ext cx="6122313" cy="38229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992343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762000" y="5068654"/>
            <a:ext cx="6096000" cy="669538"/>
          </a:xfrm>
        </p:spPr>
        <p:txBody>
          <a:bodyPr>
            <a:normAutofit/>
          </a:bodyPr>
          <a:lstStyle/>
          <a:p>
            <a:r>
              <a:rPr lang="hu-HU" dirty="0"/>
              <a:t>Z-generáció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7765775" y="107724"/>
            <a:ext cx="4333460" cy="6361044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"digitális bennszülöttek", ők már (szinte) nem éltek Internet nélküli világban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idejük jelentős részét töltik online, hatalmas "baráti" körrel rendelkeznek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a mobileszközök gyermekkorukban is már jelen volt, az online teret sokkal nyitottabban használják ki, alapvető "lételemük" bárhol, bármikor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bátrak, kezdeményezők, jók </a:t>
            </a:r>
            <a:r>
              <a:rPr lang="hu-HU" sz="2000" dirty="0" err="1"/>
              <a:t>figyelemmegosztában</a:t>
            </a:r>
            <a:endParaRPr lang="hu-H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a "</a:t>
            </a:r>
            <a:r>
              <a:rPr lang="hu-HU" sz="2000" dirty="0" err="1"/>
              <a:t>multitasking</a:t>
            </a:r>
            <a:r>
              <a:rPr lang="hu-HU" sz="2000" dirty="0"/>
              <a:t>" mód kevésbé elmélyült figyelmet jelent, ezt figyelembe kell venni a velük való kommunikációban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folyamatosan vágynak a legmodernebb eszközökre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sokan netfüggők (5-10%), tehát képtelenek abbahagyni a közösségi oldalak használatát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az online kommunikáció 80%-a önmagukról szól, az "énmegjelenítés" a fő célja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18" name="Cím 4"/>
          <p:cNvSpPr txBox="1">
            <a:spLocks/>
          </p:cNvSpPr>
          <p:nvPr/>
        </p:nvSpPr>
        <p:spPr>
          <a:xfrm>
            <a:off x="762000" y="5476860"/>
            <a:ext cx="6096000" cy="6695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1995-2009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2"/>
          <a:srcRect t="6230"/>
          <a:stretch/>
        </p:blipFill>
        <p:spPr>
          <a:xfrm>
            <a:off x="735685" y="1128468"/>
            <a:ext cx="6122315" cy="38229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730629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-6629" y="6468768"/>
            <a:ext cx="12198629" cy="394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762000" y="5068654"/>
            <a:ext cx="6096000" cy="669538"/>
          </a:xfrm>
        </p:spPr>
        <p:txBody>
          <a:bodyPr>
            <a:normAutofit/>
          </a:bodyPr>
          <a:lstStyle/>
          <a:p>
            <a:r>
              <a:rPr lang="hu-HU" dirty="0"/>
              <a:t>Alfa-generáció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7739270" y="265043"/>
            <a:ext cx="4333460" cy="604329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egyelőre nem tudni pontosan mi lesz az eszközök hatása erre a generációra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az óvodáskorú gyerekek 50-70%-a használ online alkalmazást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feltehetően más gondolkodási, </a:t>
            </a:r>
            <a:r>
              <a:rPr lang="hu-HU" sz="2400" dirty="0" err="1"/>
              <a:t>figyelmi</a:t>
            </a:r>
            <a:r>
              <a:rPr lang="hu-HU" sz="2400" dirty="0"/>
              <a:t>, tanulási és társas készségek fognak dominálni ennél a generációnál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-6628" y="6493565"/>
            <a:ext cx="44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Generációváltás a könyvtárakban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7635" y="6468767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Garamvölgyi László, ELTE Egyetemi Könyvtár és Levéltár</a:t>
            </a:r>
          </a:p>
        </p:txBody>
      </p:sp>
      <p:sp>
        <p:nvSpPr>
          <p:cNvPr id="18" name="Cím 4"/>
          <p:cNvSpPr txBox="1">
            <a:spLocks/>
          </p:cNvSpPr>
          <p:nvPr/>
        </p:nvSpPr>
        <p:spPr>
          <a:xfrm>
            <a:off x="762000" y="5476860"/>
            <a:ext cx="6096000" cy="6695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2010-</a:t>
            </a:r>
          </a:p>
        </p:txBody>
      </p:sp>
      <p:pic>
        <p:nvPicPr>
          <p:cNvPr id="19" name="Ábra 18" descr="Televízió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18346" y="5914383"/>
            <a:ext cx="554384" cy="554384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5"/>
          <a:srcRect r="10781"/>
          <a:stretch/>
        </p:blipFill>
        <p:spPr>
          <a:xfrm>
            <a:off x="762000" y="1146612"/>
            <a:ext cx="6125441" cy="38362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933856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Kommunikáció az olvasókkal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="" xmlns:a16="http://schemas.microsoft.com/office/drawing/2014/main" id="{E2836765-60F6-4B29-80A6-70897A20B9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781214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Nagyvárosi">
  <a:themeElements>
    <a:clrScheme name="Nagyvárosi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Nagyvárosi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etropolitan" id="{4C5440D6-04D2-4954-96CF-F251137069B2}" vid="{44E3BB9A-3BF5-4BE4-90CF-48BFABC7851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TM03457491[[fn=Nagyvárosi]]</Template>
  <TotalTime>1416</TotalTime>
  <Words>1433</Words>
  <Application>Microsoft Office PowerPoint</Application>
  <PresentationFormat>Egyéni</PresentationFormat>
  <Paragraphs>281</Paragraphs>
  <Slides>37</Slides>
  <Notes>0</Notes>
  <HiddenSlides>0</HiddenSlides>
  <MMClips>1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37</vt:i4>
      </vt:variant>
    </vt:vector>
  </HeadingPairs>
  <TitlesOfParts>
    <vt:vector size="38" baseType="lpstr">
      <vt:lpstr>Nagyvárosi</vt:lpstr>
      <vt:lpstr>Generációváltás a könyvtárakban</vt:lpstr>
      <vt:lpstr>Kiknek kell megfelelnünk?</vt:lpstr>
      <vt:lpstr>Veteránok</vt:lpstr>
      <vt:lpstr>Baby boomerek</vt:lpstr>
      <vt:lpstr>X-generáció</vt:lpstr>
      <vt:lpstr>Y-generáció</vt:lpstr>
      <vt:lpstr>Z-generáció</vt:lpstr>
      <vt:lpstr>Alfa-generáció</vt:lpstr>
      <vt:lpstr>Kommunikáció az olvasókkal</vt:lpstr>
      <vt:lpstr>Milyen eszközökön érhetjük el őket?</vt:lpstr>
      <vt:lpstr>Milyen eszközökön érhetjük el őket?</vt:lpstr>
      <vt:lpstr>Modern(ebb) kommunikációs csatornák</vt:lpstr>
      <vt:lpstr>Közösségi média</vt:lpstr>
      <vt:lpstr>Közösségi média - Facebook</vt:lpstr>
      <vt:lpstr>Közösségi média - Facebook</vt:lpstr>
      <vt:lpstr>Közösségi média - Facebook</vt:lpstr>
      <vt:lpstr>Közösségi média - Facebook</vt:lpstr>
      <vt:lpstr>Közösségi média - Instagram</vt:lpstr>
      <vt:lpstr>Közösségi média - Instagram</vt:lpstr>
      <vt:lpstr>20. dia</vt:lpstr>
      <vt:lpstr>Közösségi média – Facebook vs. Instagram</vt:lpstr>
      <vt:lpstr>Közösségi média - YouTube</vt:lpstr>
      <vt:lpstr>Közösségi média - YouTube</vt:lpstr>
      <vt:lpstr>Közösségi média - YouTube</vt:lpstr>
      <vt:lpstr>Hírlevelek</vt:lpstr>
      <vt:lpstr>26. dia</vt:lpstr>
      <vt:lpstr>Információs monitorok</vt:lpstr>
      <vt:lpstr>28. dia</vt:lpstr>
      <vt:lpstr>Virtuális könyvtári asszisztens (interaktív képernyő)</vt:lpstr>
      <vt:lpstr>Automatikus IKR (KMR) üzenetek</vt:lpstr>
      <vt:lpstr>Honlap</vt:lpstr>
      <vt:lpstr>Honlap – Mit mutatnak a trendek?</vt:lpstr>
      <vt:lpstr>Honlap – EKSZ portál</vt:lpstr>
      <vt:lpstr>Honlap – EKSZ portál</vt:lpstr>
      <vt:lpstr>Honlap – EKSZ portál</vt:lpstr>
      <vt:lpstr>Honlap – EKSZ portál</vt:lpstr>
      <vt:lpstr>Ha ügyesek vagyunk, egy „mezei” honlapnál jóval többet kapunk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Új informatikai fejlesztések a könyvtárakban</dc:title>
  <dc:creator>Garamvölgyi László</dc:creator>
  <cp:lastModifiedBy>User</cp:lastModifiedBy>
  <cp:revision>87</cp:revision>
  <dcterms:created xsi:type="dcterms:W3CDTF">2017-03-25T20:41:30Z</dcterms:created>
  <dcterms:modified xsi:type="dcterms:W3CDTF">2017-11-29T11:52:17Z</dcterms:modified>
</cp:coreProperties>
</file>