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80" r:id="rId1"/>
  </p:sldMasterIdLst>
  <p:sldIdLst>
    <p:sldId id="291" r:id="rId2"/>
    <p:sldId id="292" r:id="rId3"/>
    <p:sldId id="293" r:id="rId4"/>
    <p:sldId id="295" r:id="rId5"/>
    <p:sldId id="296" r:id="rId6"/>
    <p:sldId id="297" r:id="rId7"/>
    <p:sldId id="298" r:id="rId8"/>
    <p:sldId id="300" r:id="rId9"/>
    <p:sldId id="299" r:id="rId10"/>
    <p:sldId id="302" r:id="rId11"/>
    <p:sldId id="303" r:id="rId12"/>
    <p:sldId id="301" r:id="rId13"/>
    <p:sldId id="305" r:id="rId14"/>
    <p:sldId id="304" r:id="rId15"/>
    <p:sldId id="307" r:id="rId16"/>
    <p:sldId id="332" r:id="rId17"/>
    <p:sldId id="333" r:id="rId18"/>
    <p:sldId id="334" r:id="rId19"/>
    <p:sldId id="335" r:id="rId20"/>
    <p:sldId id="331" r:id="rId21"/>
    <p:sldId id="308" r:id="rId22"/>
    <p:sldId id="306" r:id="rId23"/>
    <p:sldId id="315" r:id="rId24"/>
    <p:sldId id="316" r:id="rId25"/>
    <p:sldId id="317" r:id="rId26"/>
    <p:sldId id="339" r:id="rId27"/>
    <p:sldId id="325" r:id="rId28"/>
    <p:sldId id="326" r:id="rId29"/>
    <p:sldId id="327" r:id="rId30"/>
    <p:sldId id="328" r:id="rId31"/>
    <p:sldId id="329" r:id="rId32"/>
    <p:sldId id="318" r:id="rId33"/>
    <p:sldId id="319" r:id="rId34"/>
    <p:sldId id="320" r:id="rId35"/>
    <p:sldId id="309" r:id="rId36"/>
    <p:sldId id="310" r:id="rId37"/>
    <p:sldId id="311" r:id="rId38"/>
    <p:sldId id="312" r:id="rId39"/>
    <p:sldId id="313" r:id="rId40"/>
    <p:sldId id="314" r:id="rId41"/>
    <p:sldId id="330" r:id="rId42"/>
    <p:sldId id="337" r:id="rId43"/>
    <p:sldId id="338" r:id="rId44"/>
    <p:sldId id="33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amvölgyi László" initials="GL" lastIdx="1" clrIdx="0">
    <p:extLst>
      <p:ext uri="{19B8F6BF-5375-455C-9EA6-DF929625EA0E}">
        <p15:presenceInfo xmlns="" xmlns:p15="http://schemas.microsoft.com/office/powerpoint/2012/main" userId="745c046a63e958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5T21:51:32.508" idx="1">
    <p:pos x="10" y="10"/>
    <p:text/>
    <p:extLst>
      <p:ext uri="{C676402C-5697-4E1C-873F-D02D1690AC5C}">
        <p15:threadingInfo xmlns=""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0945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574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815606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8594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Mintaszöveg-stílusok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0188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041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Mintaszöveg-stílusok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Mintaszöveg-stílusok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22662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52700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3596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Mintaszöveg-stílusok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6927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Mintaszöveg-stílusok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14506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39622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ZF4IkM8Q0A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edit.elte.hu/" TargetMode="Externa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ojs.elte.hu/" TargetMode="Externa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comments" Target="../comments/comment1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Szolgáltatásfejlesztés</a:t>
            </a:r>
            <a:br>
              <a:rPr lang="hu-HU" dirty="0"/>
            </a:br>
            <a:r>
              <a:rPr lang="hu-HU" dirty="0"/>
              <a:t>mobileszközökre</a:t>
            </a:r>
          </a:p>
        </p:txBody>
      </p:sp>
    </p:spTree>
    <p:extLst>
      <p:ext uri="{BB962C8B-B14F-4D97-AF65-F5344CB8AC3E}">
        <p14:creationId xmlns="" xmlns:p14="http://schemas.microsoft.com/office/powerpoint/2010/main" val="2161243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 honlapok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102451" y="2170793"/>
            <a:ext cx="771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 legyen ismeretlen terep a Felhasználónak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651877" y="4709884"/>
            <a:ext cx="3489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Hasonlítson az asztali honlaphoz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7207969" y="4709884"/>
            <a:ext cx="3212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Kövesse az aktuális </a:t>
            </a:r>
            <a:r>
              <a:rPr lang="hu-HU" sz="2800" dirty="0" err="1"/>
              <a:t>mobilos</a:t>
            </a:r>
            <a:r>
              <a:rPr lang="hu-HU" sz="2800" dirty="0"/>
              <a:t> trendeket</a:t>
            </a:r>
          </a:p>
        </p:txBody>
      </p:sp>
      <p:cxnSp>
        <p:nvCxnSpPr>
          <p:cNvPr id="18" name="Egyenes összekötő nyíllal 17"/>
          <p:cNvCxnSpPr>
            <a:cxnSpLocks/>
          </p:cNvCxnSpPr>
          <p:nvPr/>
        </p:nvCxnSpPr>
        <p:spPr>
          <a:xfrm flipH="1">
            <a:off x="3663738" y="3486918"/>
            <a:ext cx="1478105" cy="11071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cxnSpLocks/>
          </p:cNvCxnSpPr>
          <p:nvPr/>
        </p:nvCxnSpPr>
        <p:spPr>
          <a:xfrm>
            <a:off x="6468916" y="3466741"/>
            <a:ext cx="1478105" cy="11071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8802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5720" r="5925"/>
          <a:stretch/>
        </p:blipFill>
        <p:spPr>
          <a:xfrm>
            <a:off x="-1" y="58722"/>
            <a:ext cx="9196307" cy="638524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35" y="1460662"/>
            <a:ext cx="5143667" cy="48658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44358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2052" name="Picture 4" descr="https://dl2.pushbulletusercontent.com/iG17t25ebHbstVLdAmteiAmQAWrhoj76/Screenshot_2017-03-26-14-26-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36" b="6604"/>
          <a:stretch/>
        </p:blipFill>
        <p:spPr bwMode="auto">
          <a:xfrm>
            <a:off x="8335931" y="490331"/>
            <a:ext cx="3431999" cy="543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40" y="297814"/>
            <a:ext cx="7700126" cy="5824966"/>
          </a:xfrm>
          <a:prstGeom prst="rect">
            <a:avLst/>
          </a:prstGeom>
        </p:spPr>
      </p:pic>
      <p:pic>
        <p:nvPicPr>
          <p:cNvPr id="2050" name="Picture 2" descr="https://dl2.pushbulletusercontent.com/1NBUO4OjAcMceVnqRC0mamH8HWC8J2xt/Screenshot_2017-03-26-14-26-5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36" b="6604"/>
          <a:stretch/>
        </p:blipFill>
        <p:spPr bwMode="auto">
          <a:xfrm>
            <a:off x="8335931" y="502731"/>
            <a:ext cx="3432000" cy="543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9805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 honlapok</a:t>
            </a: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30384474"/>
              </p:ext>
            </p:extLst>
          </p:nvPr>
        </p:nvGraphicFramePr>
        <p:xfrm>
          <a:off x="490330" y="1481283"/>
          <a:ext cx="1115833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9166">
                  <a:extLst>
                    <a:ext uri="{9D8B030D-6E8A-4147-A177-3AD203B41FA5}">
                      <a16:colId xmlns="" xmlns:a16="http://schemas.microsoft.com/office/drawing/2014/main" val="2756777575"/>
                    </a:ext>
                  </a:extLst>
                </a:gridCol>
                <a:gridCol w="5579166">
                  <a:extLst>
                    <a:ext uri="{9D8B030D-6E8A-4147-A177-3AD203B41FA5}">
                      <a16:colId xmlns="" xmlns:a16="http://schemas.microsoft.com/office/drawing/2014/main" val="3074010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Reszponzív</a:t>
                      </a:r>
                      <a:r>
                        <a:rPr lang="hu-HU" sz="2400" dirty="0"/>
                        <a:t> honlap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Különálló mobil honlap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70477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Az eredetileg nagyképernyőre tervezett tartalmat zsugorítja össze kisebb képernyőre.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/>
                        <a:t>Minden részlete kisebb képernyőre tervezett, ezáltal könnyebben kezelhető és biztosabb a megjelenítés.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40894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 struktúra nem (igazán) módosítható, az asztali változattal megegyező menüszerkezetre épül.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/>
                        <a:t>Eltérő tartalommal jelenik meg, kiemelhető azok a tartalmak, melyeket „menet közben” keresnek inkább a felhasználók.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56379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 szövegek nem rövidíthetők, hiszen azok megegyeznek az asztali változattal.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/>
                        <a:t>Lehetőséget kínál rövidebb szöveges tartalmakkal dolgozni, ami kisebb képernyőn kényelmesebb.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49405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/>
                        <a:t>Nem igényel külön karbantartást/adminisztrációt.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Külön karbantartást/adminisztrációt igényel.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23131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14039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9" y="1641115"/>
            <a:ext cx="5082995" cy="33019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128" y="781429"/>
            <a:ext cx="3459872" cy="49702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12" y="781429"/>
            <a:ext cx="3359845" cy="4970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8189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Mobilalkalmazás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78296" y="1164098"/>
            <a:ext cx="11211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Különböző mobilalkalmazásokat készíthetnek könyvtárak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Tájékoztató, kapcsolattartó funkció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Katalógus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Digitális könyvtár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Virtuális kiállítás, virtuális könyvtártúra</a:t>
            </a:r>
          </a:p>
        </p:txBody>
      </p:sp>
    </p:spTree>
    <p:extLst>
      <p:ext uri="{BB962C8B-B14F-4D97-AF65-F5344CB8AC3E}">
        <p14:creationId xmlns="" xmlns:p14="http://schemas.microsoft.com/office/powerpoint/2010/main" val="3368448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Mobilalkalmazás</a:t>
            </a:r>
          </a:p>
        </p:txBody>
      </p:sp>
      <p:pic>
        <p:nvPicPr>
          <p:cNvPr id="11266" name="Picture 2" descr="iPhone Screensho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1" y="1074598"/>
            <a:ext cx="2799211" cy="4970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Phone Screensho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59" y="1074598"/>
            <a:ext cx="2799210" cy="4970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Phone Screenshot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82" y="1554503"/>
            <a:ext cx="2528918" cy="4490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Phone Screenshot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477" y="1554503"/>
            <a:ext cx="2528919" cy="4490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9898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Mobilalkalmazás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89" y="975746"/>
            <a:ext cx="3271837" cy="522836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918" y="975745"/>
            <a:ext cx="3286399" cy="5228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56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441369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Mobilalkalmazás</a:t>
            </a:r>
          </a:p>
        </p:txBody>
      </p:sp>
      <p:pic>
        <p:nvPicPr>
          <p:cNvPr id="27650" name="Picture 2" descr="https://dl2.pushbulletusercontent.com/ti9aahHzrjD46zJrv6bGcItt46DTWdes/Screenshot_2017-03-26-20-30-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1025518"/>
            <a:ext cx="2866433" cy="5095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55" y="1025518"/>
            <a:ext cx="2866433" cy="50958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582" y="994789"/>
            <a:ext cx="2883718" cy="5126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9063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399722" y="897914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Mobilalkalmazás</a:t>
            </a:r>
          </a:p>
        </p:txBody>
      </p:sp>
      <p:pic>
        <p:nvPicPr>
          <p:cNvPr id="28674" name="Picture 2" descr="https://dl2.pushbulletusercontent.com/I2SUJZMSnDwfwTj8GZv5KcUYHFABw8GA/Screenshot_2017-03-26-20-34-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96" y="1686911"/>
            <a:ext cx="6595929" cy="3710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bitport.hu/images/content/201602/Gear_VR/Gear_VR_foke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93" r="25026"/>
          <a:stretch/>
        </p:blipFill>
        <p:spPr bwMode="auto">
          <a:xfrm>
            <a:off x="602422" y="2228390"/>
            <a:ext cx="3797300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1330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Nehézségek (kihívások)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5" y="1033671"/>
            <a:ext cx="113438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Számtalan képernyőfelbontás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Számtalan képernyőméret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/>
              <a:t>Teljesítménybeli</a:t>
            </a:r>
            <a:r>
              <a:rPr lang="hu-HU" sz="2800" dirty="0"/>
              <a:t> különbségek </a:t>
            </a:r>
            <a:br>
              <a:rPr lang="hu-HU" sz="2800" dirty="0"/>
            </a:br>
            <a:r>
              <a:rPr lang="hu-HU" sz="2800" dirty="0"/>
              <a:t>(sok az olcsó, gagyi termék)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Eltérő, gyorsan/lassan/</a:t>
            </a:r>
            <a:br>
              <a:rPr lang="hu-HU" sz="2800" dirty="0"/>
            </a:br>
            <a:r>
              <a:rPr lang="hu-HU" sz="2800" dirty="0"/>
              <a:t>össze-vissza frissülő </a:t>
            </a:r>
            <a:br>
              <a:rPr lang="hu-HU" sz="2800" dirty="0"/>
            </a:br>
            <a:r>
              <a:rPr lang="hu-HU" sz="2800" dirty="0"/>
              <a:t>operációs rendszerek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15732" t="1932" r="28953" b="6037"/>
          <a:stretch/>
        </p:blipFill>
        <p:spPr>
          <a:xfrm>
            <a:off x="4648714" y="2495989"/>
            <a:ext cx="3223078" cy="35615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10299" r="11603"/>
          <a:stretch/>
        </p:blipFill>
        <p:spPr>
          <a:xfrm>
            <a:off x="7964557" y="463232"/>
            <a:ext cx="4198642" cy="5594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8266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 OPAC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78296" y="1378839"/>
            <a:ext cx="1121133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Itt is megfigyelhető a két irány (</a:t>
            </a:r>
            <a:r>
              <a:rPr lang="hu-HU" sz="2800" dirty="0" err="1"/>
              <a:t>reszponzív</a:t>
            </a:r>
            <a:r>
              <a:rPr lang="hu-HU" sz="2800" dirty="0"/>
              <a:t> </a:t>
            </a:r>
            <a:r>
              <a:rPr lang="hu-HU" sz="2800" dirty="0" err="1"/>
              <a:t>vs</a:t>
            </a:r>
            <a:r>
              <a:rPr lang="hu-HU" sz="2800" dirty="0"/>
              <a:t>. különálló)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Új irány lehet </a:t>
            </a:r>
            <a:r>
              <a:rPr lang="hu-HU" sz="2800" dirty="0" err="1"/>
              <a:t>discovery</a:t>
            </a:r>
            <a:r>
              <a:rPr lang="hu-HU" sz="2800" dirty="0"/>
              <a:t> alkalmazások használata, melyek általában </a:t>
            </a:r>
            <a:r>
              <a:rPr lang="hu-HU" sz="2800" dirty="0" err="1"/>
              <a:t>reszponzív</a:t>
            </a:r>
            <a:r>
              <a:rPr lang="hu-HU" sz="2800" dirty="0"/>
              <a:t> felülettel rendelkeznek pl.: </a:t>
            </a:r>
            <a:r>
              <a:rPr lang="hu-HU" sz="2800" dirty="0" err="1"/>
              <a:t>VuFind</a:t>
            </a:r>
            <a:endParaRPr lang="hu-HU" sz="2800" dirty="0"/>
          </a:p>
        </p:txBody>
      </p:sp>
    </p:spTree>
    <p:extLst>
      <p:ext uri="{BB962C8B-B14F-4D97-AF65-F5344CB8AC3E}">
        <p14:creationId xmlns="" xmlns:p14="http://schemas.microsoft.com/office/powerpoint/2010/main" val="627544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 OPAC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b="28768"/>
          <a:stretch/>
        </p:blipFill>
        <p:spPr>
          <a:xfrm>
            <a:off x="7826962" y="2055310"/>
            <a:ext cx="3805008" cy="381463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2008854"/>
            <a:ext cx="6982239" cy="3907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1504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 OPAC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547" y="984016"/>
            <a:ext cx="4143995" cy="534337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1" y="980047"/>
            <a:ext cx="2998438" cy="534733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/>
          <a:srcRect t="2259" b="30043"/>
          <a:stretch/>
        </p:blipFill>
        <p:spPr bwMode="auto">
          <a:xfrm>
            <a:off x="7418656" y="1494144"/>
            <a:ext cx="4640822" cy="4833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57006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Tájékozódás QR kódok segítségével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664200" y="1605897"/>
            <a:ext cx="599826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 szolgáltatás az OSZK-ban érhető el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Helyzetfüggő információkat érhetnek el a látogatók QR-kód beolvasásával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közeli kiállítások ajánlása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adott épületszint feltérképezése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hu-HU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/>
          <a:srcRect l="11833" t="24271" r="42912"/>
          <a:stretch/>
        </p:blipFill>
        <p:spPr bwMode="auto">
          <a:xfrm>
            <a:off x="278296" y="1027388"/>
            <a:ext cx="5162120" cy="5182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3837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648224" y="791103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Tájékozódás QR kódok segítségével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522" y="1610043"/>
            <a:ext cx="2686050" cy="44926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3744" y="1842727"/>
            <a:ext cx="2759075" cy="38703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6733" y="1193017"/>
            <a:ext cx="2727325" cy="50927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8" name="Szögletes összekötő 9"/>
          <p:cNvCxnSpPr>
            <a:cxnSpLocks/>
            <a:stCxn id="10" idx="2"/>
            <a:endCxn id="12" idx="0"/>
          </p:cNvCxnSpPr>
          <p:nvPr/>
        </p:nvCxnSpPr>
        <p:spPr>
          <a:xfrm rot="5400000" flipH="1" flipV="1">
            <a:off x="1934943" y="2104330"/>
            <a:ext cx="4259941" cy="3736735"/>
          </a:xfrm>
          <a:prstGeom prst="bentConnector5">
            <a:avLst>
              <a:gd name="adj1" fmla="val -5366"/>
              <a:gd name="adj2" fmla="val 49511"/>
              <a:gd name="adj3" fmla="val 105366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zögletes összekötő 16"/>
          <p:cNvCxnSpPr>
            <a:cxnSpLocks/>
            <a:stCxn id="12" idx="2"/>
            <a:endCxn id="15" idx="0"/>
          </p:cNvCxnSpPr>
          <p:nvPr/>
        </p:nvCxnSpPr>
        <p:spPr>
          <a:xfrm rot="5400000" flipH="1" flipV="1">
            <a:off x="5601821" y="1524478"/>
            <a:ext cx="4520035" cy="3857114"/>
          </a:xfrm>
          <a:prstGeom prst="bentConnector5">
            <a:avLst>
              <a:gd name="adj1" fmla="val -5057"/>
              <a:gd name="adj2" fmla="val 50206"/>
              <a:gd name="adj3" fmla="val 105057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48921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559324" y="804457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Tájékozódás QR kódok segítségével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003" y="1469729"/>
            <a:ext cx="6372259" cy="48380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0483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78296" y="728224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Modernebb változat - </a:t>
            </a:r>
            <a:r>
              <a:rPr lang="hu-HU" sz="32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iBeacon</a:t>
            </a:r>
            <a:endParaRPr lang="hu-H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http://www.ibeacon-romania.ro/wp-content/uploads/2015/11/ibeacon_museum_skillbyte-e13873565744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19" y="1469729"/>
            <a:ext cx="6667500" cy="443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1776.vc/assets/uploads/2014/02/ibeacon_museum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810" t="7732" b="22835"/>
          <a:stretch/>
        </p:blipFill>
        <p:spPr bwMode="auto">
          <a:xfrm>
            <a:off x="8057323" y="1020611"/>
            <a:ext cx="3803374" cy="5300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0543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78296" y="816014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Online programkalauz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14" y="1400789"/>
            <a:ext cx="10398885" cy="49016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6906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78296" y="816014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Online programkalauz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499" y="953585"/>
            <a:ext cx="6704497" cy="52880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1130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78296" y="816014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Online programkalauz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902" y="977900"/>
            <a:ext cx="6605394" cy="5245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5132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Érdekes tények 2016 végéről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344602"/>
            <a:ext cx="113438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Az Egyesült Királyságban 6-ból 1</a:t>
            </a:r>
            <a:br>
              <a:rPr lang="hu-HU" sz="2800" dirty="0"/>
            </a:br>
            <a:r>
              <a:rPr lang="hu-HU" sz="2800" dirty="0"/>
              <a:t>felnőtt KIZÁRÓLAG okostelefont</a:t>
            </a:r>
            <a:br>
              <a:rPr lang="hu-HU" sz="2800" dirty="0"/>
            </a:br>
            <a:r>
              <a:rPr lang="hu-HU" sz="2800" dirty="0"/>
              <a:t>és/vagy </a:t>
            </a:r>
            <a:r>
              <a:rPr lang="hu-HU" sz="2800" dirty="0" err="1"/>
              <a:t>tabletet</a:t>
            </a:r>
            <a:r>
              <a:rPr lang="hu-HU" sz="2800" dirty="0"/>
              <a:t> használ online</a:t>
            </a:r>
            <a:br>
              <a:rPr lang="hu-HU" sz="2800" dirty="0"/>
            </a:br>
            <a:r>
              <a:rPr lang="hu-HU" sz="2800" dirty="0"/>
              <a:t>szolgáltatások igénybevételére, </a:t>
            </a:r>
            <a:br>
              <a:rPr lang="hu-HU" sz="2800" dirty="0"/>
            </a:br>
            <a:r>
              <a:rPr lang="hu-HU" sz="2800" dirty="0"/>
              <a:t>ami 10% emelkedés egy év alatt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573" y="1454709"/>
            <a:ext cx="5926949" cy="432658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78296" y="809789"/>
            <a:ext cx="973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https://www.textmarketer.co.uk/blog/2017/01/mobile-marketing/7-amazing-marketing-stats-for-2017/</a:t>
            </a:r>
          </a:p>
        </p:txBody>
      </p:sp>
    </p:spTree>
    <p:extLst>
      <p:ext uri="{BB962C8B-B14F-4D97-AF65-F5344CB8AC3E}">
        <p14:creationId xmlns="" xmlns:p14="http://schemas.microsoft.com/office/powerpoint/2010/main" val="39795952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78296" y="816014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Online programkalauz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5" y="0"/>
            <a:ext cx="1169476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3937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78296" y="816014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Online programkalauz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9050"/>
            <a:ext cx="11696700" cy="6819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4995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9" name="Tartalom helye 1"/>
          <p:cNvSpPr>
            <a:spLocks noGrp="1"/>
          </p:cNvSpPr>
          <p:nvPr>
            <p:ph sz="half" idx="2"/>
          </p:nvPr>
        </p:nvSpPr>
        <p:spPr>
          <a:xfrm>
            <a:off x="3708400" y="1660295"/>
            <a:ext cx="8699500" cy="393714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800" cap="none" dirty="0">
                <a:solidFill>
                  <a:schemeClr val="tx1"/>
                </a:solidFill>
              </a:rPr>
              <a:t>szintén OSZK-s </a:t>
            </a:r>
            <a:r>
              <a:rPr lang="hu-HU" sz="2800" cap="none" dirty="0" err="1">
                <a:solidFill>
                  <a:schemeClr val="tx1"/>
                </a:solidFill>
              </a:rPr>
              <a:t>péda</a:t>
            </a:r>
            <a:endParaRPr lang="hu-HU" sz="2800" cap="none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800" cap="none" dirty="0">
                <a:solidFill>
                  <a:schemeClr val="tx1"/>
                </a:solidFill>
              </a:rPr>
              <a:t>a</a:t>
            </a:r>
            <a:r>
              <a:rPr sz="2800" cap="none" dirty="0">
                <a:solidFill>
                  <a:schemeClr val="tx1"/>
                </a:solidFill>
              </a:rPr>
              <a:t>z </a:t>
            </a:r>
            <a:r>
              <a:rPr sz="2800" cap="none" dirty="0" err="1">
                <a:solidFill>
                  <a:schemeClr val="tx1"/>
                </a:solidFill>
              </a:rPr>
              <a:t>adott</a:t>
            </a:r>
            <a:r>
              <a:rPr sz="2800" cap="none" dirty="0">
                <a:solidFill>
                  <a:schemeClr val="tx1"/>
                </a:solidFill>
              </a:rPr>
              <a:t> lap EPA-</a:t>
            </a:r>
            <a:r>
              <a:rPr sz="2800" cap="none" dirty="0" err="1">
                <a:solidFill>
                  <a:schemeClr val="tx1"/>
                </a:solidFill>
              </a:rPr>
              <a:t>adatbázisban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elérhető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változatára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irányítja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az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olvasót</a:t>
            </a:r>
            <a:r>
              <a:rPr sz="2800" cap="none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800" cap="none" dirty="0">
                <a:solidFill>
                  <a:schemeClr val="tx1"/>
                </a:solidFill>
              </a:rPr>
              <a:t>f</a:t>
            </a:r>
            <a:r>
              <a:rPr sz="2800" cap="none" dirty="0" err="1">
                <a:solidFill>
                  <a:schemeClr val="tx1"/>
                </a:solidFill>
              </a:rPr>
              <a:t>olyamatosan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bővül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az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lang="hu-HU" sz="2800" cap="none" dirty="0">
                <a:solidFill>
                  <a:schemeClr val="tx1"/>
                </a:solidFill>
              </a:rPr>
              <a:t/>
            </a:r>
            <a:br>
              <a:rPr lang="hu-HU" sz="2800" cap="none" dirty="0">
                <a:solidFill>
                  <a:schemeClr val="tx1"/>
                </a:solidFill>
              </a:rPr>
            </a:br>
            <a:r>
              <a:rPr sz="2800" cap="none" dirty="0" err="1">
                <a:solidFill>
                  <a:schemeClr val="tx1"/>
                </a:solidFill>
              </a:rPr>
              <a:t>újonnan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felkerült</a:t>
            </a:r>
            <a:r>
              <a:rPr sz="2800" cap="none" dirty="0">
                <a:solidFill>
                  <a:schemeClr val="tx1"/>
                </a:solidFill>
              </a:rPr>
              <a:t> online is </a:t>
            </a:r>
            <a:r>
              <a:rPr lang="hu-HU" sz="2800" cap="none" dirty="0">
                <a:solidFill>
                  <a:schemeClr val="tx1"/>
                </a:solidFill>
              </a:rPr>
              <a:t/>
            </a:r>
            <a:br>
              <a:rPr lang="hu-HU" sz="2800" cap="none" dirty="0">
                <a:solidFill>
                  <a:schemeClr val="tx1"/>
                </a:solidFill>
              </a:rPr>
            </a:br>
            <a:r>
              <a:rPr sz="2800" cap="none" dirty="0" err="1">
                <a:solidFill>
                  <a:schemeClr val="tx1"/>
                </a:solidFill>
              </a:rPr>
              <a:t>elérhető</a:t>
            </a:r>
            <a:r>
              <a:rPr sz="2800" cap="none" dirty="0">
                <a:solidFill>
                  <a:schemeClr val="tx1"/>
                </a:solidFill>
              </a:rPr>
              <a:t> </a:t>
            </a:r>
            <a:r>
              <a:rPr sz="2800" cap="none" dirty="0" err="1">
                <a:solidFill>
                  <a:schemeClr val="tx1"/>
                </a:solidFill>
              </a:rPr>
              <a:t>folyóiratok</a:t>
            </a:r>
            <a:r>
              <a:rPr lang="hu-HU" sz="2800" cap="none" dirty="0">
                <a:solidFill>
                  <a:schemeClr val="tx1"/>
                </a:solidFill>
              </a:rPr>
              <a:t/>
            </a:r>
            <a:br>
              <a:rPr lang="hu-HU" sz="2800" cap="none" dirty="0">
                <a:solidFill>
                  <a:schemeClr val="tx1"/>
                </a:solidFill>
              </a:rPr>
            </a:br>
            <a:r>
              <a:rPr sz="2800" cap="none" dirty="0" err="1">
                <a:solidFill>
                  <a:schemeClr val="tx1"/>
                </a:solidFill>
              </a:rPr>
              <a:t>lefedésével</a:t>
            </a:r>
            <a:r>
              <a:rPr sz="2800" cap="none" dirty="0">
                <a:solidFill>
                  <a:schemeClr val="tx1"/>
                </a:solidFill>
              </a:rPr>
              <a:t>.</a:t>
            </a:r>
            <a:r>
              <a:rPr lang="hu-HU" sz="2800" cap="none" dirty="0">
                <a:solidFill>
                  <a:schemeClr val="tx1"/>
                </a:solidFill>
              </a:rPr>
              <a:t/>
            </a:r>
            <a:br>
              <a:rPr lang="hu-HU" sz="2800" cap="none" dirty="0">
                <a:solidFill>
                  <a:schemeClr val="tx1"/>
                </a:solidFill>
              </a:rPr>
            </a:br>
            <a:endParaRPr sz="2800" cap="none" dirty="0">
              <a:solidFill>
                <a:schemeClr val="tx1"/>
              </a:solidFill>
            </a:endParaRPr>
          </a:p>
          <a:p>
            <a:pPr>
              <a:defRPr/>
            </a:pPr>
            <a:endParaRPr dirty="0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046855" y="826728"/>
            <a:ext cx="8839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Online is elérhető tartalmak ajánlása QR kódokkal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/>
          <a:srcRect t="11781" b="-2838"/>
          <a:stretch/>
        </p:blipFill>
        <p:spPr bwMode="auto">
          <a:xfrm>
            <a:off x="278296" y="1436300"/>
            <a:ext cx="3240087" cy="491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6900" y="2759718"/>
            <a:ext cx="3429000" cy="3470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73452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9" name="Tartalom helye 1"/>
          <p:cNvSpPr>
            <a:spLocks noGrp="1"/>
          </p:cNvSpPr>
          <p:nvPr>
            <p:ph sz="half" idx="2"/>
          </p:nvPr>
        </p:nvSpPr>
        <p:spPr>
          <a:xfrm>
            <a:off x="7907685" y="1526983"/>
            <a:ext cx="3416301" cy="52026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2800" cap="none" dirty="0">
                <a:solidFill>
                  <a:schemeClr val="tx1"/>
                </a:solidFill>
              </a:rPr>
              <a:t>valós időben frissül, így nincsenek a várakozók a kihelyezett monitorhoz „kötve”</a:t>
            </a:r>
            <a:br>
              <a:rPr lang="hu-HU" sz="2800" cap="none" dirty="0">
                <a:solidFill>
                  <a:schemeClr val="tx1"/>
                </a:solidFill>
              </a:rPr>
            </a:br>
            <a:endParaRPr sz="2800" cap="none" dirty="0">
              <a:solidFill>
                <a:schemeClr val="tx1"/>
              </a:solidFill>
            </a:endParaRPr>
          </a:p>
          <a:p>
            <a:pPr>
              <a:defRPr/>
            </a:pPr>
            <a:endParaRPr dirty="0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046855" y="826728"/>
            <a:ext cx="8839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Átvehető raktári kérések követése mobileszközön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/>
          <a:srcRect b="9307"/>
          <a:stretch/>
        </p:blipFill>
        <p:spPr>
          <a:xfrm>
            <a:off x="278296" y="1526983"/>
            <a:ext cx="7214703" cy="47976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4518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565404" y="2113619"/>
            <a:ext cx="10780776" cy="3355848"/>
          </a:xfrm>
        </p:spPr>
        <p:txBody>
          <a:bodyPr/>
          <a:lstStyle/>
          <a:p>
            <a:r>
              <a:rPr lang="hu-HU" dirty="0"/>
              <a:t>Szolgáltatásfejlesztés</a:t>
            </a:r>
            <a:br>
              <a:rPr lang="hu-HU" dirty="0"/>
            </a:br>
            <a:r>
              <a:rPr lang="hu-HU" dirty="0"/>
              <a:t>nem csak</a:t>
            </a:r>
            <a:br>
              <a:rPr lang="hu-HU" dirty="0"/>
            </a:br>
            <a:r>
              <a:rPr lang="hu-HU" dirty="0"/>
              <a:t>mobileszközökre</a:t>
            </a:r>
          </a:p>
        </p:txBody>
      </p:sp>
    </p:spTree>
    <p:extLst>
      <p:ext uri="{BB962C8B-B14F-4D97-AF65-F5344CB8AC3E}">
        <p14:creationId xmlns="" xmlns:p14="http://schemas.microsoft.com/office/powerpoint/2010/main" val="1381655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335292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b="1" dirty="0">
                <a:solidFill>
                  <a:schemeClr val="bg2"/>
                </a:solidFill>
              </a:rPr>
              <a:t>Ügyfélhívó rendszer az ELTE EKL-ben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78296" y="797114"/>
            <a:ext cx="1127870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2017. januárjában vezettük 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teljes mértékben egyéni fejlesztés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Jelenleg csak 1 monitor, de a tervek szerint további</a:t>
            </a:r>
            <a:br>
              <a:rPr lang="hu-HU" sz="2400" b="1" dirty="0">
                <a:solidFill>
                  <a:schemeClr val="bg1"/>
                </a:solidFill>
              </a:rPr>
            </a:br>
            <a:r>
              <a:rPr lang="hu-HU" sz="2400" b="1" dirty="0">
                <a:solidFill>
                  <a:schemeClr val="bg1"/>
                </a:solidFill>
              </a:rPr>
              <a:t>3-al bővítjük ebben az évben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Tovább fejlesztése a közeljövőben várható</a:t>
            </a:r>
            <a:br>
              <a:rPr lang="hu-HU" sz="2400" b="1" dirty="0">
                <a:solidFill>
                  <a:schemeClr val="bg1"/>
                </a:solidFill>
              </a:rPr>
            </a:br>
            <a:r>
              <a:rPr lang="hu-HU" sz="2400" b="1" dirty="0">
                <a:solidFill>
                  <a:schemeClr val="bg1"/>
                </a:solidFill>
              </a:rPr>
              <a:t>(kéréskövetés, tűzjelzés stb.)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="" xmlns:p14="http://schemas.microsoft.com/office/powerpoint/2010/main" val="1297181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Keresés és kutatás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Discovery</a:t>
            </a:r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szolgáltatások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78296" y="1164098"/>
            <a:ext cx="1121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EDS – </a:t>
            </a:r>
            <a:r>
              <a:rPr lang="hu-HU" sz="2800" cap="all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Ebsco</a:t>
            </a:r>
            <a:r>
              <a:rPr lang="hu-HU" sz="28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800" cap="all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discovery</a:t>
            </a:r>
            <a:r>
              <a:rPr lang="hu-HU" sz="28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service</a:t>
            </a:r>
          </a:p>
        </p:txBody>
      </p:sp>
      <p:pic>
        <p:nvPicPr>
          <p:cNvPr id="7" name="Kép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5185"/>
          <a:stretch/>
        </p:blipFill>
        <p:spPr>
          <a:xfrm>
            <a:off x="606839" y="1770567"/>
            <a:ext cx="7341705" cy="4455815"/>
          </a:xfrm>
          <a:prstGeom prst="rect">
            <a:avLst/>
          </a:prstGeom>
        </p:spPr>
      </p:pic>
      <p:pic>
        <p:nvPicPr>
          <p:cNvPr id="6146" name="Picture 2" descr="https://dl2.pushbulletusercontent.com/ya1Z805pcuSxvD5rddf2EWafUjozQdnQ/Screenshot_2017-03-26-16-12-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627"/>
          <a:stretch/>
        </p:blipFill>
        <p:spPr bwMode="auto">
          <a:xfrm>
            <a:off x="8235621" y="1748873"/>
            <a:ext cx="3480036" cy="4477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266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Keresés és kutatás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Discovery</a:t>
            </a:r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szolgáltatások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63826" y="1762119"/>
            <a:ext cx="1121133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hu-HU" sz="2400" cap="all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VuFind</a:t>
            </a:r>
            <a:r>
              <a:rPr lang="hu-HU" sz="24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(az ELTÉ-n)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Nyílt </a:t>
            </a:r>
            <a:r>
              <a:rPr lang="hu-HU" sz="2400" dirty="0" err="1"/>
              <a:t>forráskodú</a:t>
            </a:r>
            <a:r>
              <a:rPr lang="hu-HU" sz="2400" dirty="0"/>
              <a:t>, ingyenesen használható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Igények szerint alakítható, </a:t>
            </a:r>
            <a:r>
              <a:rPr lang="hu-HU" sz="2400" dirty="0" err="1"/>
              <a:t>testreszabható</a:t>
            </a:r>
            <a:endParaRPr lang="hu-HU" sz="24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Az ELTE mellett kísérletezik vele az OSZK is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 err="1"/>
              <a:t>Reszponzív</a:t>
            </a:r>
            <a:r>
              <a:rPr lang="hu-HU" sz="2400" dirty="0"/>
              <a:t> felület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Bekapcsolt adatbázisok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EDIT – ELTE Digitális Intézményi Tudástár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 err="1"/>
              <a:t>Aleph</a:t>
            </a:r>
            <a:endParaRPr lang="hu-HU" sz="24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Tervben: előfizetett adatbázisok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="" xmlns:p14="http://schemas.microsoft.com/office/powerpoint/2010/main" val="2771514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62" y="138113"/>
            <a:ext cx="9990137" cy="6213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977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b="19705"/>
          <a:stretch/>
        </p:blipFill>
        <p:spPr>
          <a:xfrm>
            <a:off x="1281998" y="190500"/>
            <a:ext cx="9621374" cy="61086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2064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Érdekes tények 2016 végéről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344602"/>
            <a:ext cx="11343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56 országban van több aktív</a:t>
            </a:r>
            <a:br>
              <a:rPr lang="hu-HU" sz="2800" dirty="0"/>
            </a:br>
            <a:r>
              <a:rPr lang="hu-HU" sz="2800" dirty="0"/>
              <a:t>működő mobiltelefon,</a:t>
            </a:r>
            <a:br>
              <a:rPr lang="hu-HU" sz="2800" dirty="0"/>
            </a:br>
            <a:r>
              <a:rPr lang="hu-HU" sz="2800" dirty="0"/>
              <a:t>mint amennyi állandó lakos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78296" y="809789"/>
            <a:ext cx="973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https://www.textmarketer.co.uk/blog/2017/01/mobile-marketing/7-amazing-marketing-stats-for-2017/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226" y="1292206"/>
            <a:ext cx="6076743" cy="5035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4165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9" y="96042"/>
            <a:ext cx="9023532" cy="6144428"/>
          </a:xfrm>
          <a:prstGeom prst="rect">
            <a:avLst/>
          </a:prstGeom>
        </p:spPr>
      </p:pic>
      <p:pic>
        <p:nvPicPr>
          <p:cNvPr id="10244" name="Picture 4" descr="https://dl2.pushbulletusercontent.com/DhjSH654EhwTSvQZCtq95eAS8oME8mKR/screencapture-edit-elte-hu-vufind-Record-edit-10831-32006-149053863499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5146"/>
          <a:stretch/>
        </p:blipFill>
        <p:spPr bwMode="auto">
          <a:xfrm>
            <a:off x="9486901" y="96042"/>
            <a:ext cx="2540000" cy="6144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1100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Keresés és kutatás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Intézményi </a:t>
            </a:r>
            <a:r>
              <a:rPr lang="hu-HU" sz="32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repizitórium</a:t>
            </a:r>
            <a:endParaRPr lang="hu-H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3826" y="1762119"/>
            <a:ext cx="11211339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Általában ingyenesen hozzáférhető dokumentumok gyűjtőhelye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hozzáféréskorlátozás (pl. IP, felhasználó) gyakran alkalmazott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Indexelhető, így különböző adatbázisszolgáltatók keresőiben is megjelenhet az adott intézmény (engedélyezett) tartalma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Egyik legismertebb, ingyenes, nyílt forráskódú </a:t>
            </a:r>
            <a:r>
              <a:rPr lang="hu-HU" sz="2400" dirty="0" err="1"/>
              <a:t>repozitórium</a:t>
            </a:r>
            <a:r>
              <a:rPr lang="hu-HU" sz="2400" dirty="0"/>
              <a:t> szoftver a </a:t>
            </a:r>
            <a:r>
              <a:rPr lang="hu-HU" sz="2400" dirty="0" err="1"/>
              <a:t>dSpace</a:t>
            </a:r>
            <a:r>
              <a:rPr lang="hu-HU" sz="2400" dirty="0"/>
              <a:t>, melyet többek között az ELTE és a Debreceni Egyetem is használ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="" xmlns:p14="http://schemas.microsoft.com/office/powerpoint/2010/main" val="3327364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Keresés és kutatás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Intézményi </a:t>
            </a:r>
            <a:r>
              <a:rPr lang="hu-HU" sz="32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repizitórium</a:t>
            </a:r>
            <a:endParaRPr lang="hu-H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3826" y="1762119"/>
            <a:ext cx="11211339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400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EDIT</a:t>
            </a:r>
            <a:r>
              <a:rPr lang="hu-HU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- ELTE Digitális Intézményi Tudástár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2013-ban indult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3 módon kerülhetnek bele dokumentumok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SWORD (</a:t>
            </a:r>
            <a:r>
              <a:rPr lang="hu-HU" sz="2400" dirty="0" err="1"/>
              <a:t>Simple</a:t>
            </a:r>
            <a:r>
              <a:rPr lang="hu-HU" sz="2400" dirty="0"/>
              <a:t> Web-service </a:t>
            </a:r>
            <a:r>
              <a:rPr lang="hu-HU" sz="2400" dirty="0" err="1"/>
              <a:t>Offering</a:t>
            </a:r>
            <a:r>
              <a:rPr lang="hu-HU" sz="2400" dirty="0"/>
              <a:t> </a:t>
            </a:r>
            <a:r>
              <a:rPr lang="hu-HU" sz="2400" dirty="0" err="1"/>
              <a:t>Repository</a:t>
            </a:r>
            <a:r>
              <a:rPr lang="hu-HU" sz="2400" dirty="0"/>
              <a:t> </a:t>
            </a:r>
            <a:r>
              <a:rPr lang="hu-HU" sz="2400" dirty="0" err="1"/>
              <a:t>Deposit</a:t>
            </a:r>
            <a:r>
              <a:rPr lang="hu-HU" sz="2400" dirty="0"/>
              <a:t>) protokoll segítségével 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az MTMT-be már felvett tudományos publikációk kerülhetnek be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 feltöltés az MTMT-</a:t>
            </a:r>
            <a:r>
              <a:rPr lang="hu-HU" sz="2400" dirty="0" err="1"/>
              <a:t>ből</a:t>
            </a:r>
            <a:r>
              <a:rPr lang="hu-HU" sz="2400" dirty="0"/>
              <a:t> kezdeményezhető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Csoportos feltöltés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 Dublin </a:t>
            </a:r>
            <a:r>
              <a:rPr lang="hu-HU" sz="2400" dirty="0" err="1"/>
              <a:t>Core</a:t>
            </a:r>
            <a:r>
              <a:rPr lang="hu-HU" sz="2400" dirty="0"/>
              <a:t> </a:t>
            </a:r>
            <a:r>
              <a:rPr lang="hu-HU" sz="2400" dirty="0" err="1"/>
              <a:t>metaadatsémát</a:t>
            </a:r>
            <a:r>
              <a:rPr lang="hu-HU" sz="2400" dirty="0"/>
              <a:t> használva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Jellemzően ALEPH-</a:t>
            </a:r>
            <a:r>
              <a:rPr lang="hu-HU" sz="2400" dirty="0" err="1"/>
              <a:t>ből</a:t>
            </a:r>
            <a:r>
              <a:rPr lang="hu-HU" sz="2400" dirty="0"/>
              <a:t> történik csoportos feltöltés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Kézi feltöltés különböző feltöltő űrlapok segítségével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="" xmlns:p14="http://schemas.microsoft.com/office/powerpoint/2010/main" val="4248551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Publikálás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Folyóiratkezelő rendszerek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63826" y="1762119"/>
            <a:ext cx="11211339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400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OJS</a:t>
            </a:r>
            <a:r>
              <a:rPr lang="hu-HU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– Open Journal System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nyílt forráskódú folyóirat-menedzsment rendszer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 tejes publikálási folyamatot követi a kézirat benyújtásától kezdve a tényleges közzétételig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 szabványos protokollok támogatásának köszönhetően indexelni tudják adatbázisszolgáltatók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támogatja a nemzetközi azonosítást lehetővé tévő DOI (Digital </a:t>
            </a:r>
            <a:r>
              <a:rPr lang="hu-HU" sz="2400" dirty="0" err="1"/>
              <a:t>Object</a:t>
            </a:r>
            <a:r>
              <a:rPr lang="hu-HU" sz="2400" dirty="0"/>
              <a:t> </a:t>
            </a:r>
            <a:r>
              <a:rPr lang="hu-HU" sz="2400" dirty="0" err="1"/>
              <a:t>Identifier</a:t>
            </a:r>
            <a:r>
              <a:rPr lang="hu-HU" sz="2400" dirty="0"/>
              <a:t>) ISO szabványt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ELTE EKL közvetlen kapcsolatban áll a DOI regisztrációt végző </a:t>
            </a:r>
            <a:r>
              <a:rPr lang="hu-HU" sz="2400" dirty="0" err="1"/>
              <a:t>CrossRef</a:t>
            </a:r>
            <a:r>
              <a:rPr lang="hu-HU" sz="2400" dirty="0"/>
              <a:t> ügynökséggel</a:t>
            </a:r>
          </a:p>
        </p:txBody>
      </p:sp>
    </p:spTree>
    <p:extLst>
      <p:ext uri="{BB962C8B-B14F-4D97-AF65-F5344CB8AC3E}">
        <p14:creationId xmlns="" xmlns:p14="http://schemas.microsoft.com/office/powerpoint/2010/main" val="2297366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5327009"/>
            <a:ext cx="12192000" cy="6405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0550" b="10550"/>
          <a:stretch>
            <a:fillRect/>
          </a:stretch>
        </p:blipFill>
        <p:spPr>
          <a:xfrm>
            <a:off x="0" y="-66260"/>
            <a:ext cx="12192000" cy="5330952"/>
          </a:xfrm>
        </p:spPr>
      </p:pic>
      <p:sp>
        <p:nvSpPr>
          <p:cNvPr id="3" name="Alcím 2"/>
          <p:cNvSpPr>
            <a:spLocks noGrp="1"/>
          </p:cNvSpPr>
          <p:nvPr>
            <p:ph type="body" sz="half" idx="2"/>
          </p:nvPr>
        </p:nvSpPr>
        <p:spPr>
          <a:xfrm>
            <a:off x="5225534" y="6179195"/>
            <a:ext cx="6657248" cy="533400"/>
          </a:xfrm>
        </p:spPr>
        <p:txBody>
          <a:bodyPr>
            <a:normAutofit/>
          </a:bodyPr>
          <a:lstStyle/>
          <a:p>
            <a:pPr algn="r"/>
            <a:r>
              <a:rPr lang="hu-HU" sz="2400" dirty="0"/>
              <a:t>garamvolgyi.laszlo@lib.elte.hu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23728" y="6179195"/>
            <a:ext cx="9890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Garamvölgyi László, osztályvezető-helyettes</a:t>
            </a:r>
            <a:br>
              <a:rPr lang="hu-HU" sz="1600" dirty="0"/>
            </a:br>
            <a:r>
              <a:rPr lang="hu-HU" sz="1600" dirty="0"/>
              <a:t>ELTE Egyetemi Könyvtár és Levéltár, Informatikai és Fejlesztési Osztály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6199" y="186208"/>
            <a:ext cx="7379601" cy="45900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3492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Érdekes tények 2016 végéről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344602"/>
            <a:ext cx="5153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 kis cégek 84%-a, amelyek </a:t>
            </a:r>
            <a:br>
              <a:rPr lang="hu-HU" sz="2800" dirty="0"/>
            </a:br>
            <a:r>
              <a:rPr lang="hu-HU" sz="2800" dirty="0"/>
              <a:t>befektettek mobil jelenlétbe</a:t>
            </a:r>
            <a:br>
              <a:rPr lang="hu-HU" sz="2800" dirty="0"/>
            </a:br>
            <a:r>
              <a:rPr lang="hu-HU" sz="2800" dirty="0"/>
              <a:t>azonnali és hosszútávó előnyökről számolnak be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78296" y="809789"/>
            <a:ext cx="973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https://www.textmarketer.co.uk/blog/2017/01/mobile-marketing/7-amazing-marketing-stats-for-2017/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410" y="1454709"/>
            <a:ext cx="6467475" cy="4514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37560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Érdekes tények 2016 végéről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344602"/>
            <a:ext cx="11582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Az internet használók 80%-</a:t>
            </a:r>
            <a:r>
              <a:rPr lang="hu-HU" sz="2800" dirty="0" err="1"/>
              <a:t>nak</a:t>
            </a:r>
            <a:r>
              <a:rPr lang="hu-HU" sz="2800" dirty="0"/>
              <a:t> okostelefonja van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Az online forgalom 56%-a mobileszközökön keresztül zajlik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Az Egyesült Királyságban a felnőttek 96%-a online mobilon IS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Az online vásárlások 40%-a mobiltelefonon keresztül érkezik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76%-a </a:t>
            </a:r>
            <a:r>
              <a:rPr lang="hu-HU" sz="2800" dirty="0" err="1"/>
              <a:t>a</a:t>
            </a:r>
            <a:r>
              <a:rPr lang="hu-HU" sz="2800" dirty="0"/>
              <a:t> megkérdezetteknek előbb olvas el egy azonnali üzenetküldőn érkezett üzenetet vagy SMS-t, mintha e-mail-en érkezett volna</a:t>
            </a:r>
          </a:p>
        </p:txBody>
      </p:sp>
    </p:spTree>
    <p:extLst>
      <p:ext uri="{BB962C8B-B14F-4D97-AF65-F5344CB8AC3E}">
        <p14:creationId xmlns="" xmlns:p14="http://schemas.microsoft.com/office/powerpoint/2010/main" val="39235809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 honlapok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" y="1077326"/>
            <a:ext cx="4861464" cy="50895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85" y="1868557"/>
            <a:ext cx="7111108" cy="4298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9801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 honlapok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78296" y="1164098"/>
            <a:ext cx="112113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Milyen egy jó mobil honlap?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Egyszerű struktúra</a:t>
            </a:r>
            <a:br>
              <a:rPr lang="hu-HU" sz="2400" dirty="0"/>
            </a:br>
            <a:r>
              <a:rPr lang="hu-HU" sz="2400" dirty="0"/>
              <a:t>- maximum 3 (de inkább 2) szintű menürendszer</a:t>
            </a:r>
            <a:br>
              <a:rPr lang="hu-HU" sz="2400" dirty="0"/>
            </a:br>
            <a:r>
              <a:rPr lang="hu-HU" sz="2400" dirty="0"/>
              <a:t>- rövid, lényegre törő tartalmak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Egyszerű megjelenés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Gyors működés és használat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Operációs rendszer- és böngésző-független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Jól látható (napfényben is)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Automatikus átirányítás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Érintés visszajelzés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Lehetőség normál változatra váltásra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Párhuzamosan frissül a normál honlappal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/>
              <a:t>Az adatbevitelt specifikus input mezők segítik</a:t>
            </a:r>
          </a:p>
        </p:txBody>
      </p:sp>
    </p:spTree>
    <p:extLst>
      <p:ext uri="{BB962C8B-B14F-4D97-AF65-F5344CB8AC3E}">
        <p14:creationId xmlns="" xmlns:p14="http://schemas.microsoft.com/office/powerpoint/2010/main" val="1823874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Könyvtári mobileszközöket célzó szolgáltatások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15688" y="871711"/>
            <a:ext cx="674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Mobil honlapok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6" y="1638622"/>
            <a:ext cx="9197009" cy="46249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4124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Nagyvárosi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44E3BB9A-3BF5-4BE4-90CF-48BFABC785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TM03457491[[fn=Nagyvárosi]]</Template>
  <TotalTime>1413</TotalTime>
  <Words>1871</Words>
  <Application>Microsoft Office PowerPoint</Application>
  <PresentationFormat>Egyéni</PresentationFormat>
  <Paragraphs>302</Paragraphs>
  <Slides>44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45" baseType="lpstr">
      <vt:lpstr>Nagyvárosi</vt:lpstr>
      <vt:lpstr>Szolgáltatásfejlesztés mobileszközökre</vt:lpstr>
      <vt:lpstr>Nehézségek (kihívások)</vt:lpstr>
      <vt:lpstr>Érdekes tények 2016 végéről</vt:lpstr>
      <vt:lpstr>Érdekes tények 2016 végéről</vt:lpstr>
      <vt:lpstr>Érdekes tények 2016 végéről</vt:lpstr>
      <vt:lpstr>Érdekes tények 2016 végéről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11. dia</vt:lpstr>
      <vt:lpstr>12. dia</vt:lpstr>
      <vt:lpstr>Könyvtári mobileszközöket célzó szolgáltatások</vt:lpstr>
      <vt:lpstr>14. dia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Könyvtári mobileszközöket célzó szolgáltatások</vt:lpstr>
      <vt:lpstr>Szolgáltatásfejlesztés nem csak mobileszközökre</vt:lpstr>
      <vt:lpstr>Ügyfélhívó rendszer az ELTE EKL-ben</vt:lpstr>
      <vt:lpstr>Keresés és kutatás</vt:lpstr>
      <vt:lpstr>Keresés és kutatás</vt:lpstr>
      <vt:lpstr>38. dia</vt:lpstr>
      <vt:lpstr>39. dia</vt:lpstr>
      <vt:lpstr>40. dia</vt:lpstr>
      <vt:lpstr>Keresés és kutatás</vt:lpstr>
      <vt:lpstr>Keresés és kutatás</vt:lpstr>
      <vt:lpstr>Publikálás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Új informatikai fejlesztések a könyvtárakban</dc:title>
  <dc:creator>Garamvölgyi László</dc:creator>
  <cp:lastModifiedBy>User</cp:lastModifiedBy>
  <cp:revision>87</cp:revision>
  <dcterms:created xsi:type="dcterms:W3CDTF">2017-03-25T20:41:30Z</dcterms:created>
  <dcterms:modified xsi:type="dcterms:W3CDTF">2017-11-29T11:52:56Z</dcterms:modified>
</cp:coreProperties>
</file>